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Caveat"/>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veat-regular.fnt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aveat-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08d278f9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08d278f9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285d28e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285d28e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27f28168d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27f28168d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283ebff6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283ebff6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295404e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295404e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295404e4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295404e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27f28168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27f28168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08d278f9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08d278f9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283ebff6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283ebff6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283ebff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283ebff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29f1e1a0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29f1e1a0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6283ebff6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283ebff6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283ebff6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283ebff6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 node uses topic to publish its message which is subscribed by the other node. - ‘The </a:t>
            </a:r>
            <a:r>
              <a:rPr b="1" lang="en">
                <a:latin typeface="Times New Roman"/>
                <a:ea typeface="Times New Roman"/>
                <a:cs typeface="Times New Roman"/>
                <a:sym typeface="Times New Roman"/>
              </a:rPr>
              <a:t>YOUTUBE</a:t>
            </a:r>
            <a:r>
              <a:rPr lang="en">
                <a:latin typeface="Times New Roman"/>
                <a:ea typeface="Times New Roman"/>
                <a:cs typeface="Times New Roman"/>
                <a:sym typeface="Times New Roman"/>
              </a:rPr>
              <a:t> Analogy’</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29f1e1a0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29f1e1a0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283ebff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283ebff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latin typeface="Times New Roman"/>
                <a:ea typeface="Times New Roman"/>
                <a:cs typeface="Times New Roman"/>
                <a:sym typeface="Times New Roman"/>
              </a:rPr>
              <a:t>Bags are the primary mechanism in ROS for data logging, which means that they have a variety of offline uses. Researchers have used the bag file toolchain to record datasets, then visualize, label them, and store them for future use. </a:t>
            </a:r>
            <a:endParaRPr>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08d278f9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08d278f9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34f6f6c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34f6f6c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08d278f9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08d278f9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08d278f9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08d278f9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27f28168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27f28168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29f1e1a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29f1e1a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29f1e1a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29f1e1a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2831640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2831640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222222"/>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283ebff6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283ebff6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08d278f9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08d278f9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0000FF"/>
                </a:solidFill>
                <a:latin typeface="Times New Roman"/>
                <a:ea typeface="Times New Roman"/>
                <a:cs typeface="Times New Roman"/>
                <a:sym typeface="Times New Roman"/>
              </a:rPr>
              <a:t>‘distro’</a:t>
            </a:r>
            <a:r>
              <a:rPr b="1" i="1" lang="en" sz="1200">
                <a:solidFill>
                  <a:srgbClr val="0000FF"/>
                </a:solidFill>
                <a:highlight>
                  <a:srgbClr val="FFFFFF"/>
                </a:highlight>
                <a:latin typeface="Times New Roman"/>
                <a:ea typeface="Times New Roman"/>
                <a:cs typeface="Times New Roman"/>
                <a:sym typeface="Times New Roman"/>
              </a:rPr>
              <a:t> is a term used to describe a specific distribution of Linux that is built from the common Linux operating system and includes additional applications</a:t>
            </a:r>
            <a:endParaRPr b="1" i="1">
              <a:solidFill>
                <a:srgbClr val="0000FF"/>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8.jpg"/><Relationship Id="rId5" Type="http://schemas.openxmlformats.org/officeDocument/2006/relationships/image" Target="../media/image4.jpg"/><Relationship Id="rId6" Type="http://schemas.openxmlformats.org/officeDocument/2006/relationships/image" Target="../media/image2.png"/><Relationship Id="rId7"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iki.ros.org/msg" TargetMode="External"/><Relationship Id="rId4" Type="http://schemas.openxmlformats.org/officeDocument/2006/relationships/hyperlink" Target="http://wiki.ros.org/ms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iki.ros.org/catkin/workspaces" TargetMode="External"/><Relationship Id="rId4" Type="http://schemas.openxmlformats.org/officeDocument/2006/relationships/hyperlink" Target="https://www.computerhope.com/jargon/w/workspace.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iki.ros.org/rosnode" TargetMode="External"/><Relationship Id="rId4" Type="http://schemas.openxmlformats.org/officeDocument/2006/relationships/hyperlink" Target="https://wiki.ros.org/Topics" TargetMode="External"/><Relationship Id="rId5" Type="http://schemas.openxmlformats.org/officeDocument/2006/relationships/hyperlink" Target="https://wiki.ros.org/Services" TargetMode="External"/><Relationship Id="rId6" Type="http://schemas.openxmlformats.org/officeDocument/2006/relationships/hyperlink" Target="http://wiki.ros.org/rosmaster?distro=melodic" TargetMode="External"/><Relationship Id="rId7"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iki.ros.org/Nodes" TargetMode="External"/><Relationship Id="rId4" Type="http://schemas.openxmlformats.org/officeDocument/2006/relationships/hyperlink" Target="http://wiki.ros.org/Master" TargetMode="External"/><Relationship Id="rId5" Type="http://schemas.openxmlformats.org/officeDocument/2006/relationships/image" Target="../media/image18.png"/><Relationship Id="rId6"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iki.ros.org/rostopic" TargetMode="External"/><Relationship Id="rId4" Type="http://schemas.openxmlformats.org/officeDocument/2006/relationships/hyperlink" Target="http://wiki.ros.org/rosservice" TargetMode="External"/><Relationship Id="rId5" Type="http://schemas.openxmlformats.org/officeDocument/2006/relationships/hyperlink" Target="http://wiki.ros.org/srv" TargetMode="External"/><Relationship Id="rId6" Type="http://schemas.openxmlformats.org/officeDocument/2006/relationships/image" Target="../media/image27.png"/><Relationship Id="rId7"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iki.ros.org/Topics" TargetMode="External"/><Relationship Id="rId4" Type="http://schemas.openxmlformats.org/officeDocument/2006/relationships/image" Target="../media/image28.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iki.ros.org/rosbag" TargetMode="External"/><Relationship Id="rId4" Type="http://schemas.openxmlformats.org/officeDocument/2006/relationships/hyperlink" Target="http://wiki.ros.org/Bags" TargetMode="External"/><Relationship Id="rId11" Type="http://schemas.openxmlformats.org/officeDocument/2006/relationships/hyperlink" Target="http://wiki.ros.org/ROS/Tutorials/UsingRosEd" TargetMode="External"/><Relationship Id="rId10" Type="http://schemas.openxmlformats.org/officeDocument/2006/relationships/hyperlink" Target="http://wiki.ros.org/rosout" TargetMode="External"/><Relationship Id="rId12" Type="http://schemas.openxmlformats.org/officeDocument/2006/relationships/hyperlink" Target="http://wiki.ros.org/roslaunch" TargetMode="External"/><Relationship Id="rId9" Type="http://schemas.openxmlformats.org/officeDocument/2006/relationships/hyperlink" Target="http://wiki.ros.org/Parameter%20Server" TargetMode="External"/><Relationship Id="rId5" Type="http://schemas.openxmlformats.org/officeDocument/2006/relationships/hyperlink" Target="http://wiki.ros.org/roscd" TargetMode="External"/><Relationship Id="rId6" Type="http://schemas.openxmlformats.org/officeDocument/2006/relationships/hyperlink" Target="http://wiki.ros.org/rosdep" TargetMode="External"/><Relationship Id="rId7" Type="http://schemas.openxmlformats.org/officeDocument/2006/relationships/hyperlink" Target="http://wiki.ros.org/roscore" TargetMode="External"/><Relationship Id="rId8" Type="http://schemas.openxmlformats.org/officeDocument/2006/relationships/hyperlink" Target="http://wiki.ros.org/Mast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1.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30.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                                       </a:t>
            </a:r>
            <a:r>
              <a:rPr lang="en" sz="2000">
                <a:latin typeface="Times New Roman"/>
                <a:ea typeface="Times New Roman"/>
                <a:cs typeface="Times New Roman"/>
                <a:sym typeface="Times New Roman"/>
              </a:rPr>
              <a:t>ROS a </a:t>
            </a:r>
            <a:r>
              <a:rPr b="1" i="1" lang="en" sz="2000">
                <a:latin typeface="Times New Roman"/>
                <a:ea typeface="Times New Roman"/>
                <a:cs typeface="Times New Roman"/>
                <a:sym typeface="Times New Roman"/>
              </a:rPr>
              <a:t>meta-operating</a:t>
            </a:r>
            <a:r>
              <a:rPr lang="en" sz="2000">
                <a:latin typeface="Times New Roman"/>
                <a:ea typeface="Times New Roman"/>
                <a:cs typeface="Times New Roman"/>
                <a:sym typeface="Times New Roman"/>
              </a:rPr>
              <a:t> system….</a:t>
            </a:r>
            <a:endParaRPr sz="2000">
              <a:latin typeface="Times New Roman"/>
              <a:ea typeface="Times New Roman"/>
              <a:cs typeface="Times New Roman"/>
              <a:sym typeface="Times New Roman"/>
            </a:endParaRPr>
          </a:p>
        </p:txBody>
      </p:sp>
      <p:pic>
        <p:nvPicPr>
          <p:cNvPr id="55" name="Google Shape;55;p13"/>
          <p:cNvPicPr preferRelativeResize="0"/>
          <p:nvPr/>
        </p:nvPicPr>
        <p:blipFill>
          <a:blip r:embed="rId3">
            <a:alphaModFix/>
          </a:blip>
          <a:stretch>
            <a:fillRect/>
          </a:stretch>
        </p:blipFill>
        <p:spPr>
          <a:xfrm>
            <a:off x="2544950" y="1057125"/>
            <a:ext cx="3543475" cy="715000"/>
          </a:xfrm>
          <a:prstGeom prst="rect">
            <a:avLst/>
          </a:prstGeom>
          <a:noFill/>
          <a:ln>
            <a:noFill/>
          </a:ln>
        </p:spPr>
      </p:pic>
      <p:pic>
        <p:nvPicPr>
          <p:cNvPr id="56" name="Google Shape;56;p13"/>
          <p:cNvPicPr preferRelativeResize="0"/>
          <p:nvPr/>
        </p:nvPicPr>
        <p:blipFill>
          <a:blip r:embed="rId4">
            <a:alphaModFix/>
          </a:blip>
          <a:stretch>
            <a:fillRect/>
          </a:stretch>
        </p:blipFill>
        <p:spPr>
          <a:xfrm>
            <a:off x="6517451" y="1017725"/>
            <a:ext cx="2404998" cy="3607498"/>
          </a:xfrm>
          <a:prstGeom prst="rect">
            <a:avLst/>
          </a:prstGeom>
          <a:noFill/>
          <a:ln>
            <a:noFill/>
          </a:ln>
        </p:spPr>
      </p:pic>
      <p:pic>
        <p:nvPicPr>
          <p:cNvPr id="57" name="Google Shape;57;p13"/>
          <p:cNvPicPr preferRelativeResize="0"/>
          <p:nvPr/>
        </p:nvPicPr>
        <p:blipFill>
          <a:blip r:embed="rId5">
            <a:alphaModFix/>
          </a:blip>
          <a:stretch>
            <a:fillRect/>
          </a:stretch>
        </p:blipFill>
        <p:spPr>
          <a:xfrm>
            <a:off x="2697225" y="2252701"/>
            <a:ext cx="3543470" cy="2781624"/>
          </a:xfrm>
          <a:prstGeom prst="rect">
            <a:avLst/>
          </a:prstGeom>
          <a:noFill/>
          <a:ln>
            <a:noFill/>
          </a:ln>
        </p:spPr>
      </p:pic>
      <p:pic>
        <p:nvPicPr>
          <p:cNvPr id="58" name="Google Shape;58;p13"/>
          <p:cNvPicPr preferRelativeResize="0"/>
          <p:nvPr/>
        </p:nvPicPr>
        <p:blipFill>
          <a:blip r:embed="rId6">
            <a:alphaModFix/>
          </a:blip>
          <a:stretch>
            <a:fillRect/>
          </a:stretch>
        </p:blipFill>
        <p:spPr>
          <a:xfrm>
            <a:off x="62550" y="769663"/>
            <a:ext cx="2297425" cy="1289925"/>
          </a:xfrm>
          <a:prstGeom prst="rect">
            <a:avLst/>
          </a:prstGeom>
          <a:noFill/>
          <a:ln>
            <a:noFill/>
          </a:ln>
        </p:spPr>
      </p:pic>
      <p:pic>
        <p:nvPicPr>
          <p:cNvPr id="59" name="Google Shape;59;p13"/>
          <p:cNvPicPr preferRelativeResize="0"/>
          <p:nvPr/>
        </p:nvPicPr>
        <p:blipFill>
          <a:blip r:embed="rId7">
            <a:alphaModFix/>
          </a:blip>
          <a:stretch>
            <a:fillRect/>
          </a:stretch>
        </p:blipFill>
        <p:spPr>
          <a:xfrm>
            <a:off x="140575" y="2662525"/>
            <a:ext cx="2467450" cy="2152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70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ROS Code Hierarchy</a:t>
            </a:r>
            <a:endParaRPr b="1" sz="2000">
              <a:latin typeface="Times New Roman"/>
              <a:ea typeface="Times New Roman"/>
              <a:cs typeface="Times New Roman"/>
              <a:sym typeface="Times New Roman"/>
            </a:endParaRPr>
          </a:p>
        </p:txBody>
      </p:sp>
      <p:sp>
        <p:nvSpPr>
          <p:cNvPr id="136" name="Google Shape;136;p22"/>
          <p:cNvSpPr txBox="1"/>
          <p:nvPr>
            <p:ph idx="1" type="body"/>
          </p:nvPr>
        </p:nvSpPr>
        <p:spPr>
          <a:xfrm>
            <a:off x="311700" y="1152475"/>
            <a:ext cx="8520600" cy="38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sz="1400" u="sng">
                <a:solidFill>
                  <a:srgbClr val="0000FF"/>
                </a:solidFill>
                <a:latin typeface="Times New Roman"/>
                <a:ea typeface="Times New Roman"/>
                <a:cs typeface="Times New Roman"/>
                <a:sym typeface="Times New Roman"/>
              </a:rPr>
              <a:t>Repository-  </a:t>
            </a:r>
            <a:r>
              <a:rPr lang="en" sz="1400">
                <a:solidFill>
                  <a:srgbClr val="000000"/>
                </a:solidFill>
                <a:latin typeface="Times New Roman"/>
                <a:ea typeface="Times New Roman"/>
                <a:cs typeface="Times New Roman"/>
                <a:sym typeface="Times New Roman"/>
              </a:rPr>
              <a:t>It contains all the codes from a particular development groups.</a:t>
            </a:r>
            <a:endParaRPr sz="14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b="1" lang="en" sz="1400" u="sng">
                <a:solidFill>
                  <a:srgbClr val="0000FF"/>
                </a:solidFill>
                <a:latin typeface="Times New Roman"/>
                <a:ea typeface="Times New Roman"/>
                <a:cs typeface="Times New Roman"/>
                <a:sym typeface="Times New Roman"/>
              </a:rPr>
              <a:t>Stack</a:t>
            </a:r>
            <a:r>
              <a:rPr lang="en" sz="1400">
                <a:solidFill>
                  <a:srgbClr val="000000"/>
                </a:solidFill>
                <a:latin typeface="Times New Roman"/>
                <a:ea typeface="Times New Roman"/>
                <a:cs typeface="Times New Roman"/>
                <a:sym typeface="Times New Roman"/>
              </a:rPr>
              <a:t> - Group of all the codes on a particular subject.</a:t>
            </a:r>
            <a:endParaRPr sz="14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b="1" lang="en" sz="1400" u="sng">
                <a:solidFill>
                  <a:srgbClr val="0000FF"/>
                </a:solidFill>
                <a:latin typeface="Times New Roman"/>
                <a:ea typeface="Times New Roman"/>
                <a:cs typeface="Times New Roman"/>
                <a:sym typeface="Times New Roman"/>
              </a:rPr>
              <a:t>Packages</a:t>
            </a:r>
            <a:r>
              <a:rPr lang="en" sz="1400">
                <a:solidFill>
                  <a:srgbClr val="000000"/>
                </a:solidFill>
                <a:latin typeface="Times New Roman"/>
                <a:ea typeface="Times New Roman"/>
                <a:cs typeface="Times New Roman"/>
                <a:sym typeface="Times New Roman"/>
              </a:rPr>
              <a:t> - Separate modules that provides different services.</a:t>
            </a:r>
            <a:endParaRPr sz="14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b="1" lang="en" sz="1400" u="sng">
                <a:solidFill>
                  <a:srgbClr val="0000FF"/>
                </a:solidFill>
                <a:latin typeface="Times New Roman"/>
                <a:ea typeface="Times New Roman"/>
                <a:cs typeface="Times New Roman"/>
                <a:sym typeface="Times New Roman"/>
              </a:rPr>
              <a:t>Nodes</a:t>
            </a:r>
            <a:r>
              <a:rPr lang="en" sz="1400">
                <a:solidFill>
                  <a:srgbClr val="000000"/>
                </a:solidFill>
                <a:latin typeface="Times New Roman"/>
                <a:ea typeface="Times New Roman"/>
                <a:cs typeface="Times New Roman"/>
                <a:sym typeface="Times New Roman"/>
              </a:rPr>
              <a:t> - Executable files that exist in each model.</a:t>
            </a:r>
            <a:endParaRPr sz="14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pic>
        <p:nvPicPr>
          <p:cNvPr id="137" name="Google Shape;137;p22"/>
          <p:cNvPicPr preferRelativeResize="0"/>
          <p:nvPr/>
        </p:nvPicPr>
        <p:blipFill>
          <a:blip r:embed="rId3">
            <a:alphaModFix/>
          </a:blip>
          <a:stretch>
            <a:fillRect/>
          </a:stretch>
        </p:blipFill>
        <p:spPr>
          <a:xfrm>
            <a:off x="436150" y="1152475"/>
            <a:ext cx="3761600" cy="1668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Times New Roman"/>
                <a:ea typeface="Times New Roman"/>
                <a:cs typeface="Times New Roman"/>
                <a:sym typeface="Times New Roman"/>
              </a:rPr>
              <a:t>ROS File System (Hierarchy &amp; Architecture)</a:t>
            </a:r>
            <a:endParaRPr b="1" sz="2000">
              <a:latin typeface="Times New Roman"/>
              <a:ea typeface="Times New Roman"/>
              <a:cs typeface="Times New Roman"/>
              <a:sym typeface="Times New Roman"/>
            </a:endParaRPr>
          </a:p>
          <a:p>
            <a:pPr indent="0" lvl="0" marL="0" rtl="0" algn="l">
              <a:spcBef>
                <a:spcPts val="1600"/>
              </a:spcBef>
              <a:spcAft>
                <a:spcPts val="0"/>
              </a:spcAft>
              <a:buNone/>
            </a:pPr>
            <a:r>
              <a:t/>
            </a:r>
            <a:endParaRPr/>
          </a:p>
        </p:txBody>
      </p:sp>
      <p:pic>
        <p:nvPicPr>
          <p:cNvPr id="143" name="Google Shape;143;p23"/>
          <p:cNvPicPr preferRelativeResize="0"/>
          <p:nvPr/>
        </p:nvPicPr>
        <p:blipFill>
          <a:blip r:embed="rId3">
            <a:alphaModFix/>
          </a:blip>
          <a:stretch>
            <a:fillRect/>
          </a:stretch>
        </p:blipFill>
        <p:spPr>
          <a:xfrm>
            <a:off x="431975" y="1152463"/>
            <a:ext cx="4286250" cy="3267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idx="1" type="body"/>
          </p:nvPr>
        </p:nvSpPr>
        <p:spPr>
          <a:xfrm>
            <a:off x="0" y="121025"/>
            <a:ext cx="8832300" cy="49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rgbClr val="000000"/>
                </a:solidFill>
                <a:latin typeface="Times New Roman"/>
                <a:ea typeface="Times New Roman"/>
                <a:cs typeface="Times New Roman"/>
                <a:sym typeface="Times New Roman"/>
              </a:rPr>
              <a:t>Meta package - </a:t>
            </a:r>
            <a:r>
              <a:rPr lang="en" sz="1400">
                <a:solidFill>
                  <a:srgbClr val="000000"/>
                </a:solidFill>
                <a:latin typeface="Times New Roman"/>
                <a:ea typeface="Times New Roman"/>
                <a:cs typeface="Times New Roman"/>
                <a:sym typeface="Times New Roman"/>
              </a:rPr>
              <a:t>Cluster of all the packages for special purpose maintained by the version control system such as Git, Mercurial etc.</a:t>
            </a:r>
            <a:endParaRPr sz="14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b="1" lang="en" sz="1400" u="sng">
                <a:solidFill>
                  <a:srgbClr val="000000"/>
                </a:solidFill>
                <a:latin typeface="Times New Roman"/>
                <a:ea typeface="Times New Roman"/>
                <a:cs typeface="Times New Roman"/>
                <a:sym typeface="Times New Roman"/>
              </a:rPr>
              <a:t>Packages - </a:t>
            </a:r>
            <a:r>
              <a:rPr lang="en" sz="1400">
                <a:solidFill>
                  <a:srgbClr val="000000"/>
                </a:solidFill>
                <a:latin typeface="Times New Roman"/>
                <a:ea typeface="Times New Roman"/>
                <a:cs typeface="Times New Roman"/>
                <a:sym typeface="Times New Roman"/>
              </a:rPr>
              <a:t>These are basic units for ROS software which contains nodes, libraries, configuration files stored in organised manner.</a:t>
            </a:r>
            <a:endParaRPr sz="1400">
              <a:solidFill>
                <a:srgbClr val="000000"/>
              </a:solidFill>
              <a:latin typeface="Times New Roman"/>
              <a:ea typeface="Times New Roman"/>
              <a:cs typeface="Times New Roman"/>
              <a:sym typeface="Times New Roman"/>
            </a:endParaRPr>
          </a:p>
          <a:p>
            <a:pPr indent="-317500" lvl="0" marL="457200" rtl="0" algn="l">
              <a:spcBef>
                <a:spcPts val="1600"/>
              </a:spcBef>
              <a:spcAft>
                <a:spcPts val="0"/>
              </a:spcAft>
              <a:buClr>
                <a:srgbClr val="000000"/>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 Any directory within your ROS package path that contains a </a:t>
            </a:r>
            <a:r>
              <a:rPr b="1" lang="en" sz="1400">
                <a:solidFill>
                  <a:srgbClr val="0000FF"/>
                </a:solidFill>
                <a:latin typeface="Times New Roman"/>
                <a:ea typeface="Times New Roman"/>
                <a:cs typeface="Times New Roman"/>
                <a:sym typeface="Times New Roman"/>
              </a:rPr>
              <a:t>manifest.xml</a:t>
            </a:r>
            <a:r>
              <a:rPr lang="en" sz="1400">
                <a:solidFill>
                  <a:schemeClr val="dk1"/>
                </a:solidFill>
                <a:highlight>
                  <a:srgbClr val="FFFFFF"/>
                </a:highlight>
                <a:latin typeface="Times New Roman"/>
                <a:ea typeface="Times New Roman"/>
                <a:cs typeface="Times New Roman"/>
                <a:sym typeface="Times New Roman"/>
              </a:rPr>
              <a:t> file is considered to be a </a:t>
            </a:r>
            <a:r>
              <a:rPr b="1" lang="en" sz="1400">
                <a:solidFill>
                  <a:srgbClr val="0000FF"/>
                </a:solidFill>
                <a:highlight>
                  <a:srgbClr val="FFFFFF"/>
                </a:highlight>
                <a:latin typeface="Times New Roman"/>
                <a:ea typeface="Times New Roman"/>
                <a:cs typeface="Times New Roman"/>
                <a:sym typeface="Times New Roman"/>
              </a:rPr>
              <a:t>package </a:t>
            </a:r>
            <a:endParaRPr b="1" sz="1400">
              <a:solidFill>
                <a:srgbClr val="0000FF"/>
              </a:solidFill>
              <a:latin typeface="Times New Roman"/>
              <a:ea typeface="Times New Roman"/>
              <a:cs typeface="Times New Roman"/>
              <a:sym typeface="Times New Roman"/>
            </a:endParaRPr>
          </a:p>
          <a:p>
            <a:pPr indent="0" lvl="0" marL="0" rtl="0" algn="l">
              <a:spcBef>
                <a:spcPts val="1600"/>
              </a:spcBef>
              <a:spcAft>
                <a:spcPts val="0"/>
              </a:spcAft>
              <a:buNone/>
            </a:pPr>
            <a:r>
              <a:rPr b="1" lang="en" sz="1400" u="sng">
                <a:solidFill>
                  <a:srgbClr val="000000"/>
                </a:solidFill>
                <a:latin typeface="Times New Roman"/>
                <a:ea typeface="Times New Roman"/>
                <a:cs typeface="Times New Roman"/>
                <a:sym typeface="Times New Roman"/>
              </a:rPr>
              <a:t>Package manifest - </a:t>
            </a:r>
            <a:r>
              <a:rPr lang="en" sz="1400">
                <a:solidFill>
                  <a:srgbClr val="000000"/>
                </a:solidFill>
                <a:latin typeface="Times New Roman"/>
                <a:ea typeface="Times New Roman"/>
                <a:cs typeface="Times New Roman"/>
                <a:sym typeface="Times New Roman"/>
              </a:rPr>
              <a:t> </a:t>
            </a:r>
            <a:r>
              <a:rPr lang="en" sz="1400">
                <a:solidFill>
                  <a:schemeClr val="dk1"/>
                </a:solidFill>
                <a:highlight>
                  <a:srgbClr val="FFFFFF"/>
                </a:highlight>
                <a:latin typeface="Times New Roman"/>
                <a:ea typeface="Times New Roman"/>
                <a:cs typeface="Times New Roman"/>
                <a:sym typeface="Times New Roman"/>
              </a:rPr>
              <a:t>Manifest file is much like a README file, stating who wrote your package and what license it is under. The license is important as packages are means by which ROS code is distributed. The most common manifest files also include </a:t>
            </a:r>
            <a:r>
              <a:rPr lang="en" sz="1400">
                <a:solidFill>
                  <a:schemeClr val="dk1"/>
                </a:solidFill>
                <a:latin typeface="Times New Roman"/>
                <a:ea typeface="Times New Roman"/>
                <a:cs typeface="Times New Roman"/>
                <a:sym typeface="Times New Roman"/>
              </a:rPr>
              <a:t>&lt;depend&gt;</a:t>
            </a:r>
            <a:r>
              <a:rPr lang="en" sz="1400">
                <a:solidFill>
                  <a:schemeClr val="dk1"/>
                </a:solidFill>
                <a:highlight>
                  <a:srgbClr val="FFFFFF"/>
                </a:highlight>
                <a:latin typeface="Times New Roman"/>
                <a:ea typeface="Times New Roman"/>
                <a:cs typeface="Times New Roman"/>
                <a:sym typeface="Times New Roman"/>
              </a:rPr>
              <a:t> and </a:t>
            </a:r>
            <a:r>
              <a:rPr lang="en" sz="1400">
                <a:solidFill>
                  <a:schemeClr val="dk1"/>
                </a:solidFill>
                <a:latin typeface="Times New Roman"/>
                <a:ea typeface="Times New Roman"/>
                <a:cs typeface="Times New Roman"/>
                <a:sym typeface="Times New Roman"/>
              </a:rPr>
              <a:t>&lt;export&gt;</a:t>
            </a:r>
            <a:r>
              <a:rPr lang="en" sz="1400">
                <a:solidFill>
                  <a:schemeClr val="dk1"/>
                </a:solidFill>
                <a:highlight>
                  <a:srgbClr val="FFFFFF"/>
                </a:highlight>
                <a:latin typeface="Times New Roman"/>
                <a:ea typeface="Times New Roman"/>
                <a:cs typeface="Times New Roman"/>
                <a:sym typeface="Times New Roman"/>
              </a:rPr>
              <a:t> tags, which help manage the installation and use of a package.</a:t>
            </a:r>
            <a:endParaRPr b="1" sz="1400" u="sng">
              <a:solidFill>
                <a:srgbClr val="000000"/>
              </a:solidFill>
              <a:latin typeface="Times New Roman"/>
              <a:ea typeface="Times New Roman"/>
              <a:cs typeface="Times New Roman"/>
              <a:sym typeface="Times New Roman"/>
            </a:endParaRPr>
          </a:p>
          <a:p>
            <a:pPr indent="-317500" lvl="0" marL="457200" rtl="0" algn="l">
              <a:spcBef>
                <a:spcPts val="16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It is stored in .</a:t>
            </a:r>
            <a:r>
              <a:rPr b="1" lang="en" sz="1400">
                <a:solidFill>
                  <a:srgbClr val="0000FF"/>
                </a:solidFill>
                <a:latin typeface="Times New Roman"/>
                <a:ea typeface="Times New Roman"/>
                <a:cs typeface="Times New Roman"/>
                <a:sym typeface="Times New Roman"/>
              </a:rPr>
              <a:t>xml</a:t>
            </a:r>
            <a:r>
              <a:rPr lang="en" sz="1400">
                <a:solidFill>
                  <a:srgbClr val="000000"/>
                </a:solidFill>
                <a:latin typeface="Times New Roman"/>
                <a:ea typeface="Times New Roman"/>
                <a:cs typeface="Times New Roman"/>
                <a:sym typeface="Times New Roman"/>
              </a:rPr>
              <a:t> format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b="1" lang="en" sz="1400">
                <a:solidFill>
                  <a:srgbClr val="0000FF"/>
                </a:solidFill>
                <a:highlight>
                  <a:srgbClr val="FFFFFF"/>
                </a:highlight>
                <a:latin typeface="Times New Roman"/>
                <a:ea typeface="Times New Roman"/>
                <a:cs typeface="Times New Roman"/>
                <a:sym typeface="Times New Roman"/>
              </a:rPr>
              <a:t>Rospack</a:t>
            </a:r>
            <a:r>
              <a:rPr lang="en" sz="1400">
                <a:solidFill>
                  <a:schemeClr val="dk1"/>
                </a:solidFill>
                <a:highlight>
                  <a:srgbClr val="FFFFFF"/>
                </a:highlight>
                <a:latin typeface="Times New Roman"/>
                <a:ea typeface="Times New Roman"/>
                <a:cs typeface="Times New Roman"/>
                <a:sym typeface="Times New Roman"/>
              </a:rPr>
              <a:t> is the main command line tool for retrieving information about a package.</a:t>
            </a:r>
            <a:endParaRPr sz="14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400" u="sng">
                <a:solidFill>
                  <a:srgbClr val="000000"/>
                </a:solidFill>
                <a:latin typeface="Times New Roman"/>
                <a:ea typeface="Times New Roman"/>
                <a:cs typeface="Times New Roman"/>
                <a:sym typeface="Times New Roman"/>
              </a:rPr>
              <a:t>Messages</a:t>
            </a:r>
            <a:r>
              <a:rPr lang="en" sz="1400">
                <a:solidFill>
                  <a:schemeClr val="dk1"/>
                </a:solidFill>
                <a:highlight>
                  <a:srgbClr val="FFFFFF"/>
                </a:highlight>
                <a:latin typeface="Times New Roman"/>
                <a:ea typeface="Times New Roman"/>
                <a:cs typeface="Times New Roman"/>
                <a:sym typeface="Times New Roman"/>
              </a:rPr>
              <a:t> - ROS messages is the type of information transmitted from one process to another.</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The extension for message file is .</a:t>
            </a:r>
            <a:r>
              <a:rPr lang="en" sz="1400" u="sng">
                <a:solidFill>
                  <a:schemeClr val="hlink"/>
                </a:solidFill>
                <a:highlight>
                  <a:srgbClr val="FFFFFF"/>
                </a:highlight>
                <a:latin typeface="Times New Roman"/>
                <a:ea typeface="Times New Roman"/>
                <a:cs typeface="Times New Roman"/>
                <a:sym typeface="Times New Roman"/>
                <a:hlinkClick r:id="rId3"/>
              </a:rPr>
              <a:t>msg</a:t>
            </a:r>
            <a:r>
              <a:rPr lang="en" sz="1400">
                <a:solidFill>
                  <a:srgbClr val="000000"/>
                </a:solidFill>
                <a:highlight>
                  <a:srgbClr val="FFFFFF"/>
                </a:highlight>
                <a:latin typeface="Times New Roman"/>
                <a:ea typeface="Times New Roman"/>
                <a:cs typeface="Times New Roman"/>
                <a:sym typeface="Times New Roman"/>
              </a:rPr>
              <a:t>.</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The </a:t>
            </a:r>
            <a:r>
              <a:rPr lang="en" sz="1400">
                <a:solidFill>
                  <a:srgbClr val="000000"/>
                </a:solidFill>
                <a:latin typeface="Times New Roman"/>
                <a:ea typeface="Times New Roman"/>
                <a:cs typeface="Times New Roman"/>
                <a:sym typeface="Times New Roman"/>
              </a:rPr>
              <a:t>rosmsg</a:t>
            </a:r>
            <a:r>
              <a:rPr lang="en" sz="1400">
                <a:solidFill>
                  <a:srgbClr val="000000"/>
                </a:solidFill>
                <a:highlight>
                  <a:srgbClr val="FFFFFF"/>
                </a:highlight>
                <a:latin typeface="Times New Roman"/>
                <a:ea typeface="Times New Roman"/>
                <a:cs typeface="Times New Roman"/>
                <a:sym typeface="Times New Roman"/>
              </a:rPr>
              <a:t> command-line tool displays information about ROS </a:t>
            </a:r>
            <a:r>
              <a:rPr lang="en" sz="1400">
                <a:solidFill>
                  <a:srgbClr val="000000"/>
                </a:solidFill>
                <a:uFill>
                  <a:noFill/>
                </a:uFill>
                <a:latin typeface="Times New Roman"/>
                <a:ea typeface="Times New Roman"/>
                <a:cs typeface="Times New Roman"/>
                <a:sym typeface="Times New Roman"/>
                <a:hlinkClick r:id="rId4"/>
              </a:rPr>
              <a:t>Message types</a:t>
            </a:r>
            <a:r>
              <a:rPr lang="en" sz="1400">
                <a:solidFill>
                  <a:srgbClr val="000000"/>
                </a:solidFill>
                <a:highlight>
                  <a:srgbClr val="FFFFFF"/>
                </a:highlight>
                <a:latin typeface="Times New Roman"/>
                <a:ea typeface="Times New Roman"/>
                <a:cs typeface="Times New Roman"/>
                <a:sym typeface="Times New Roman"/>
              </a:rPr>
              <a:t>.</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highlight>
                <a:srgbClr val="FFFFFF"/>
              </a:highlight>
              <a:latin typeface="Times New Roman"/>
              <a:ea typeface="Times New Roman"/>
              <a:cs typeface="Times New Roman"/>
              <a:sym typeface="Times New Roman"/>
            </a:endParaRPr>
          </a:p>
          <a:p>
            <a:pPr indent="0" lvl="0" marL="457200" rtl="0" algn="l">
              <a:spcBef>
                <a:spcPts val="0"/>
              </a:spcBef>
              <a:spcAft>
                <a:spcPts val="1600"/>
              </a:spcAft>
              <a:buNone/>
            </a:pPr>
            <a:r>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How to create and build </a:t>
            </a:r>
            <a:r>
              <a:rPr b="1" lang="en" sz="2000" u="sng">
                <a:solidFill>
                  <a:schemeClr val="hlink"/>
                </a:solidFill>
                <a:latin typeface="Times New Roman"/>
                <a:ea typeface="Times New Roman"/>
                <a:cs typeface="Times New Roman"/>
                <a:sym typeface="Times New Roman"/>
                <a:hlinkClick r:id="rId3"/>
              </a:rPr>
              <a:t>Catkin</a:t>
            </a:r>
            <a:r>
              <a:rPr b="1" lang="en" sz="2000">
                <a:latin typeface="Times New Roman"/>
                <a:ea typeface="Times New Roman"/>
                <a:cs typeface="Times New Roman"/>
                <a:sym typeface="Times New Roman"/>
              </a:rPr>
              <a:t> </a:t>
            </a:r>
            <a:r>
              <a:rPr b="1" lang="en" sz="2000" u="sng">
                <a:solidFill>
                  <a:schemeClr val="hlink"/>
                </a:solidFill>
                <a:latin typeface="Times New Roman"/>
                <a:ea typeface="Times New Roman"/>
                <a:cs typeface="Times New Roman"/>
                <a:sym typeface="Times New Roman"/>
                <a:hlinkClick r:id="rId4"/>
              </a:rPr>
              <a:t>Workspace</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
        <p:nvSpPr>
          <p:cNvPr id="154" name="Google Shape;154;p25"/>
          <p:cNvSpPr txBox="1"/>
          <p:nvPr>
            <p:ph idx="1" type="body"/>
          </p:nvPr>
        </p:nvSpPr>
        <p:spPr>
          <a:xfrm>
            <a:off x="311700" y="959550"/>
            <a:ext cx="8520600" cy="4054200"/>
          </a:xfrm>
          <a:prstGeom prst="rect">
            <a:avLst/>
          </a:prstGeom>
        </p:spPr>
        <p:txBody>
          <a:bodyPr anchorCtr="0" anchor="t" bIns="91425" lIns="91425" spcFirstLastPara="1" rIns="91425" wrap="square" tIns="91425">
            <a:noAutofit/>
          </a:bodyPr>
          <a:lstStyle/>
          <a:p>
            <a:pPr indent="0" lvl="0" marL="63500" marR="63500" rtl="0" algn="l">
              <a:lnSpc>
                <a:spcPct val="142857"/>
              </a:lnSpc>
              <a:spcBef>
                <a:spcPts val="0"/>
              </a:spcBef>
              <a:spcAft>
                <a:spcPts val="0"/>
              </a:spcAft>
              <a:buNone/>
            </a:pPr>
            <a:r>
              <a:t/>
            </a:r>
            <a:endParaRPr sz="1000">
              <a:solidFill>
                <a:srgbClr val="333333"/>
              </a:solidFill>
              <a:highlight>
                <a:srgbClr val="F3F5F7"/>
              </a:highlight>
              <a:latin typeface="Courier New"/>
              <a:ea typeface="Courier New"/>
              <a:cs typeface="Courier New"/>
              <a:sym typeface="Courier New"/>
            </a:endParaRPr>
          </a:p>
          <a:p>
            <a:pPr indent="0" lvl="0" marL="0" marR="63500" rtl="0" algn="l">
              <a:lnSpc>
                <a:spcPct val="142857"/>
              </a:lnSpc>
              <a:spcBef>
                <a:spcPts val="800"/>
              </a:spcBef>
              <a:spcAft>
                <a:spcPts val="0"/>
              </a:spcAft>
              <a:buNone/>
            </a:pPr>
            <a:r>
              <a:rPr lang="en" sz="1000">
                <a:solidFill>
                  <a:srgbClr val="000000"/>
                </a:solidFill>
                <a:highlight>
                  <a:srgbClr val="FFFFFF"/>
                </a:highlight>
                <a:latin typeface="Times New Roman"/>
                <a:ea typeface="Times New Roman"/>
                <a:cs typeface="Times New Roman"/>
                <a:sym typeface="Times New Roman"/>
              </a:rPr>
              <a:t>$ mkdir -p ~/catkin_ws/src</a:t>
            </a:r>
            <a:endParaRPr sz="10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None/>
            </a:pPr>
            <a:r>
              <a:t/>
            </a:r>
            <a:endParaRPr sz="1000">
              <a:solidFill>
                <a:srgbClr val="000000"/>
              </a:solidFill>
              <a:highlight>
                <a:srgbClr val="FFFFFF"/>
              </a:highlight>
              <a:latin typeface="Times New Roman"/>
              <a:ea typeface="Times New Roman"/>
              <a:cs typeface="Times New Roman"/>
              <a:sym typeface="Times New Roman"/>
            </a:endParaRPr>
          </a:p>
          <a:p>
            <a:pPr indent="0" lvl="0" marL="0" marR="63500" rtl="0" algn="l">
              <a:lnSpc>
                <a:spcPct val="142857"/>
              </a:lnSpc>
              <a:spcBef>
                <a:spcPts val="800"/>
              </a:spcBef>
              <a:spcAft>
                <a:spcPts val="0"/>
              </a:spcAft>
              <a:buNone/>
            </a:pPr>
            <a:r>
              <a:rPr lang="en" sz="1000">
                <a:solidFill>
                  <a:srgbClr val="000000"/>
                </a:solidFill>
                <a:highlight>
                  <a:srgbClr val="FFFFFF"/>
                </a:highlight>
                <a:latin typeface="Times New Roman"/>
                <a:ea typeface="Times New Roman"/>
                <a:cs typeface="Times New Roman"/>
                <a:sym typeface="Times New Roman"/>
              </a:rPr>
              <a:t>$ cd ~/catkin_ws/</a:t>
            </a:r>
            <a:endParaRPr sz="10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None/>
            </a:pPr>
            <a:r>
              <a:t/>
            </a:r>
            <a:endParaRPr sz="1000">
              <a:solidFill>
                <a:srgbClr val="000000"/>
              </a:solidFill>
              <a:highlight>
                <a:srgbClr val="FFFFFF"/>
              </a:highlight>
              <a:latin typeface="Times New Roman"/>
              <a:ea typeface="Times New Roman"/>
              <a:cs typeface="Times New Roman"/>
              <a:sym typeface="Times New Roman"/>
            </a:endParaRPr>
          </a:p>
          <a:p>
            <a:pPr indent="0" lvl="0" marL="0" marR="63500" rtl="0" algn="l">
              <a:lnSpc>
                <a:spcPct val="142857"/>
              </a:lnSpc>
              <a:spcBef>
                <a:spcPts val="800"/>
              </a:spcBef>
              <a:spcAft>
                <a:spcPts val="0"/>
              </a:spcAft>
              <a:buNone/>
            </a:pPr>
            <a:r>
              <a:rPr lang="en" sz="1000">
                <a:solidFill>
                  <a:srgbClr val="000000"/>
                </a:solidFill>
                <a:highlight>
                  <a:srgbClr val="FFFFFF"/>
                </a:highlight>
                <a:latin typeface="Times New Roman"/>
                <a:ea typeface="Times New Roman"/>
                <a:cs typeface="Times New Roman"/>
                <a:sym typeface="Times New Roman"/>
              </a:rPr>
              <a:t>$ Catkin_make</a:t>
            </a:r>
            <a:endParaRPr sz="10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None/>
            </a:pPr>
            <a:r>
              <a:t/>
            </a:r>
            <a:endParaRPr sz="1000">
              <a:solidFill>
                <a:srgbClr val="000000"/>
              </a:solidFill>
              <a:highlight>
                <a:srgbClr val="FFFFFF"/>
              </a:highlight>
              <a:latin typeface="Times New Roman"/>
              <a:ea typeface="Times New Roman"/>
              <a:cs typeface="Times New Roman"/>
              <a:sym typeface="Times New Roman"/>
            </a:endParaRPr>
          </a:p>
          <a:p>
            <a:pPr indent="0" lvl="0" marL="0" marR="63500" rtl="0" algn="l">
              <a:lnSpc>
                <a:spcPct val="142857"/>
              </a:lnSpc>
              <a:spcBef>
                <a:spcPts val="800"/>
              </a:spcBef>
              <a:spcAft>
                <a:spcPts val="0"/>
              </a:spcAft>
              <a:buNone/>
            </a:pPr>
            <a:r>
              <a:t/>
            </a:r>
            <a:endParaRPr sz="1000">
              <a:solidFill>
                <a:srgbClr val="000000"/>
              </a:solidFill>
              <a:highlight>
                <a:srgbClr val="FFFFFF"/>
              </a:highlight>
              <a:latin typeface="Times New Roman"/>
              <a:ea typeface="Times New Roman"/>
              <a:cs typeface="Times New Roman"/>
              <a:sym typeface="Times New Roman"/>
            </a:endParaRPr>
          </a:p>
          <a:p>
            <a:pPr indent="0" lvl="0" marL="0" marR="63500" rtl="0" algn="l">
              <a:lnSpc>
                <a:spcPct val="142857"/>
              </a:lnSpc>
              <a:spcBef>
                <a:spcPts val="800"/>
              </a:spcBef>
              <a:spcAft>
                <a:spcPts val="0"/>
              </a:spcAft>
              <a:buNone/>
            </a:pPr>
            <a:r>
              <a:rPr lang="en" sz="1000">
                <a:solidFill>
                  <a:srgbClr val="000000"/>
                </a:solidFill>
                <a:highlight>
                  <a:srgbClr val="FFFFFF"/>
                </a:highlight>
                <a:latin typeface="Times New Roman"/>
                <a:ea typeface="Times New Roman"/>
                <a:cs typeface="Times New Roman"/>
                <a:sym typeface="Times New Roman"/>
              </a:rPr>
              <a:t>$ source devel/setup.bash</a:t>
            </a:r>
            <a:endParaRPr sz="10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None/>
            </a:pPr>
            <a:r>
              <a:t/>
            </a:r>
            <a:endParaRPr sz="10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Clr>
                <a:schemeClr val="dk1"/>
              </a:buClr>
              <a:buSzPts val="1100"/>
              <a:buFont typeface="Arial"/>
              <a:buNone/>
            </a:pPr>
            <a:r>
              <a:t/>
            </a:r>
            <a:endParaRPr sz="1400">
              <a:solidFill>
                <a:srgbClr val="333333"/>
              </a:solidFill>
              <a:highlight>
                <a:srgbClr val="F3F5F7"/>
              </a:highlight>
              <a:latin typeface="Times New Roman"/>
              <a:ea typeface="Times New Roman"/>
              <a:cs typeface="Times New Roman"/>
              <a:sym typeface="Times New Roman"/>
            </a:endParaRPr>
          </a:p>
          <a:p>
            <a:pPr indent="0" lvl="0" marL="0" rtl="0" algn="l">
              <a:spcBef>
                <a:spcPts val="800"/>
              </a:spcBef>
              <a:spcAft>
                <a:spcPts val="1600"/>
              </a:spcAft>
              <a:buNone/>
            </a:pPr>
            <a:r>
              <a:t/>
            </a:r>
            <a:endParaRPr sz="1400">
              <a:latin typeface="Times New Roman"/>
              <a:ea typeface="Times New Roman"/>
              <a:cs typeface="Times New Roman"/>
              <a:sym typeface="Times New Roman"/>
            </a:endParaRPr>
          </a:p>
        </p:txBody>
      </p:sp>
      <p:sp>
        <p:nvSpPr>
          <p:cNvPr id="155" name="Google Shape;155;p25"/>
          <p:cNvSpPr/>
          <p:nvPr/>
        </p:nvSpPr>
        <p:spPr>
          <a:xfrm>
            <a:off x="3380025" y="1201600"/>
            <a:ext cx="1409100" cy="51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Mkdir command in linux allows user to create workspace</a:t>
            </a:r>
            <a:endParaRPr sz="1000">
              <a:latin typeface="Times New Roman"/>
              <a:ea typeface="Times New Roman"/>
              <a:cs typeface="Times New Roman"/>
              <a:sym typeface="Times New Roman"/>
            </a:endParaRPr>
          </a:p>
        </p:txBody>
      </p:sp>
      <p:sp>
        <p:nvSpPr>
          <p:cNvPr id="156" name="Google Shape;156;p25"/>
          <p:cNvSpPr/>
          <p:nvPr/>
        </p:nvSpPr>
        <p:spPr>
          <a:xfrm>
            <a:off x="3380025" y="1904175"/>
            <a:ext cx="1409100" cy="51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Cd is change directory command</a:t>
            </a:r>
            <a:endParaRPr sz="1000">
              <a:latin typeface="Times New Roman"/>
              <a:ea typeface="Times New Roman"/>
              <a:cs typeface="Times New Roman"/>
              <a:sym typeface="Times New Roman"/>
            </a:endParaRPr>
          </a:p>
        </p:txBody>
      </p:sp>
      <p:sp>
        <p:nvSpPr>
          <p:cNvPr id="157" name="Google Shape;157;p25"/>
          <p:cNvSpPr/>
          <p:nvPr/>
        </p:nvSpPr>
        <p:spPr>
          <a:xfrm>
            <a:off x="3380025" y="2656125"/>
            <a:ext cx="1409100" cy="51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Catkin make is used for building the workspace</a:t>
            </a:r>
            <a:endParaRPr sz="1000">
              <a:latin typeface="Times New Roman"/>
              <a:ea typeface="Times New Roman"/>
              <a:cs typeface="Times New Roman"/>
              <a:sym typeface="Times New Roman"/>
            </a:endParaRPr>
          </a:p>
        </p:txBody>
      </p:sp>
      <p:sp>
        <p:nvSpPr>
          <p:cNvPr id="158" name="Google Shape;158;p25"/>
          <p:cNvSpPr/>
          <p:nvPr/>
        </p:nvSpPr>
        <p:spPr>
          <a:xfrm>
            <a:off x="3380025" y="3526850"/>
            <a:ext cx="1409100" cy="51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Source is used to add the file to the shell script.</a:t>
            </a:r>
            <a:endParaRPr sz="10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How to create a ROS package</a:t>
            </a:r>
            <a:r>
              <a:rPr b="1" lang="en" sz="2000">
                <a:latin typeface="Times New Roman"/>
                <a:ea typeface="Times New Roman"/>
                <a:cs typeface="Times New Roman"/>
                <a:sym typeface="Times New Roman"/>
              </a:rPr>
              <a:t> </a:t>
            </a:r>
            <a:endParaRPr b="1" sz="2000">
              <a:latin typeface="Times New Roman"/>
              <a:ea typeface="Times New Roman"/>
              <a:cs typeface="Times New Roman"/>
              <a:sym typeface="Times New Roman"/>
            </a:endParaRPr>
          </a:p>
        </p:txBody>
      </p:sp>
      <p:sp>
        <p:nvSpPr>
          <p:cNvPr id="164" name="Google Shape;16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63500" marR="63500" rtl="0" algn="l">
              <a:lnSpc>
                <a:spcPct val="142857"/>
              </a:lnSpc>
              <a:spcBef>
                <a:spcPts val="0"/>
              </a:spcBef>
              <a:spcAft>
                <a:spcPts val="0"/>
              </a:spcAft>
              <a:buNone/>
            </a:pPr>
            <a:r>
              <a:rPr lang="en" sz="1400">
                <a:solidFill>
                  <a:srgbClr val="000000"/>
                </a:solidFill>
                <a:highlight>
                  <a:srgbClr val="FFFFFF"/>
                </a:highlight>
                <a:latin typeface="Times New Roman"/>
                <a:ea typeface="Times New Roman"/>
                <a:cs typeface="Times New Roman"/>
                <a:sym typeface="Times New Roman"/>
              </a:rPr>
              <a:t># creating a catkin workspace </a:t>
            </a:r>
            <a:endParaRPr sz="14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None/>
            </a:pPr>
            <a:r>
              <a:rPr lang="en" sz="1400">
                <a:solidFill>
                  <a:srgbClr val="000000"/>
                </a:solidFill>
                <a:highlight>
                  <a:srgbClr val="FFFFFF"/>
                </a:highlight>
                <a:latin typeface="Times New Roman"/>
                <a:ea typeface="Times New Roman"/>
                <a:cs typeface="Times New Roman"/>
                <a:sym typeface="Times New Roman"/>
              </a:rPr>
              <a:t>$  cd ~/catkin_ws/src </a:t>
            </a:r>
            <a:endParaRPr sz="14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Clr>
                <a:schemeClr val="dk1"/>
              </a:buClr>
              <a:buSzPts val="1100"/>
              <a:buFont typeface="Arial"/>
              <a:buNone/>
            </a:pPr>
            <a:r>
              <a:rPr lang="en" sz="1400">
                <a:solidFill>
                  <a:srgbClr val="000000"/>
                </a:solidFill>
                <a:highlight>
                  <a:srgbClr val="FFFFFF"/>
                </a:highlight>
                <a:latin typeface="Times New Roman"/>
                <a:ea typeface="Times New Roman"/>
                <a:cs typeface="Times New Roman"/>
                <a:sym typeface="Times New Roman"/>
              </a:rPr>
              <a:t># creating the package </a:t>
            </a:r>
            <a:endParaRPr sz="14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None/>
            </a:pPr>
            <a:r>
              <a:rPr lang="en" sz="1400">
                <a:solidFill>
                  <a:srgbClr val="000000"/>
                </a:solidFill>
                <a:highlight>
                  <a:srgbClr val="FFFFFF"/>
                </a:highlight>
                <a:latin typeface="Times New Roman"/>
                <a:ea typeface="Times New Roman"/>
                <a:cs typeface="Times New Roman"/>
                <a:sym typeface="Times New Roman"/>
              </a:rPr>
              <a:t>$  catkin_create_pkg beginner_tutorials std_msgs rospy roscpp</a:t>
            </a:r>
            <a:endParaRPr sz="14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Clr>
                <a:schemeClr val="dk1"/>
              </a:buClr>
              <a:buSzPts val="1100"/>
              <a:buFont typeface="Arial"/>
              <a:buNone/>
            </a:pPr>
            <a:r>
              <a:rPr lang="en" sz="1400">
                <a:solidFill>
                  <a:srgbClr val="000000"/>
                </a:solidFill>
                <a:highlight>
                  <a:srgbClr val="FFFFFF"/>
                </a:highlight>
                <a:latin typeface="Times New Roman"/>
                <a:ea typeface="Times New Roman"/>
                <a:cs typeface="Times New Roman"/>
                <a:sym typeface="Times New Roman"/>
              </a:rPr>
              <a:t># building and sourcing  </a:t>
            </a:r>
            <a:endParaRPr sz="14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Clr>
                <a:schemeClr val="dk1"/>
              </a:buClr>
              <a:buSzPts val="1100"/>
              <a:buFont typeface="Arial"/>
              <a:buNone/>
            </a:pPr>
            <a:r>
              <a:rPr lang="en" sz="1400">
                <a:solidFill>
                  <a:srgbClr val="000000"/>
                </a:solidFill>
                <a:highlight>
                  <a:srgbClr val="FFFFFF"/>
                </a:highlight>
                <a:latin typeface="Times New Roman"/>
                <a:ea typeface="Times New Roman"/>
                <a:cs typeface="Times New Roman"/>
                <a:sym typeface="Times New Roman"/>
              </a:rPr>
              <a:t>$  cd ~/catkin_ws</a:t>
            </a:r>
            <a:endParaRPr sz="14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Clr>
                <a:schemeClr val="dk1"/>
              </a:buClr>
              <a:buSzPts val="1100"/>
              <a:buFont typeface="Arial"/>
              <a:buNone/>
            </a:pPr>
            <a:r>
              <a:rPr lang="en" sz="1400">
                <a:solidFill>
                  <a:srgbClr val="000000"/>
                </a:solidFill>
                <a:highlight>
                  <a:srgbClr val="FFFFFF"/>
                </a:highlight>
                <a:latin typeface="Times New Roman"/>
                <a:ea typeface="Times New Roman"/>
                <a:cs typeface="Times New Roman"/>
                <a:sym typeface="Times New Roman"/>
              </a:rPr>
              <a:t>$  catkin_make</a:t>
            </a:r>
            <a:endParaRPr sz="1400">
              <a:solidFill>
                <a:srgbClr val="000000"/>
              </a:solidFill>
              <a:highlight>
                <a:srgbClr val="FFFFFF"/>
              </a:highlight>
              <a:latin typeface="Times New Roman"/>
              <a:ea typeface="Times New Roman"/>
              <a:cs typeface="Times New Roman"/>
              <a:sym typeface="Times New Roman"/>
            </a:endParaRPr>
          </a:p>
          <a:p>
            <a:pPr indent="0" lvl="0" marL="63500" marR="63500" rtl="0" algn="l">
              <a:lnSpc>
                <a:spcPct val="142857"/>
              </a:lnSpc>
              <a:spcBef>
                <a:spcPts val="800"/>
              </a:spcBef>
              <a:spcAft>
                <a:spcPts val="0"/>
              </a:spcAft>
              <a:buClr>
                <a:schemeClr val="dk1"/>
              </a:buClr>
              <a:buSzPts val="1100"/>
              <a:buFont typeface="Arial"/>
              <a:buNone/>
            </a:pPr>
            <a:r>
              <a:rPr lang="en" sz="1400">
                <a:solidFill>
                  <a:srgbClr val="000000"/>
                </a:solidFill>
                <a:highlight>
                  <a:srgbClr val="FFFFFF"/>
                </a:highlight>
                <a:latin typeface="Times New Roman"/>
                <a:ea typeface="Times New Roman"/>
                <a:cs typeface="Times New Roman"/>
                <a:sym typeface="Times New Roman"/>
              </a:rPr>
              <a:t>$  . ~/catkin_ws/devel/setup.bash</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800"/>
              </a:spcBef>
              <a:spcAft>
                <a:spcPts val="1600"/>
              </a:spcAft>
              <a:buNone/>
            </a:pPr>
            <a:r>
              <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Package.xml File structure</a:t>
            </a:r>
            <a:endParaRPr b="1" sz="2000">
              <a:latin typeface="Times New Roman"/>
              <a:ea typeface="Times New Roman"/>
              <a:cs typeface="Times New Roman"/>
              <a:sym typeface="Times New Roman"/>
            </a:endParaRPr>
          </a:p>
        </p:txBody>
      </p:sp>
      <p:pic>
        <p:nvPicPr>
          <p:cNvPr id="170" name="Google Shape;170;p27"/>
          <p:cNvPicPr preferRelativeResize="0"/>
          <p:nvPr/>
        </p:nvPicPr>
        <p:blipFill>
          <a:blip r:embed="rId3">
            <a:alphaModFix/>
          </a:blip>
          <a:stretch>
            <a:fillRect/>
          </a:stretch>
        </p:blipFill>
        <p:spPr>
          <a:xfrm>
            <a:off x="4716725" y="1245638"/>
            <a:ext cx="3919175" cy="2652224"/>
          </a:xfrm>
          <a:prstGeom prst="rect">
            <a:avLst/>
          </a:prstGeom>
          <a:noFill/>
          <a:ln>
            <a:noFill/>
          </a:ln>
        </p:spPr>
      </p:pic>
      <p:pic>
        <p:nvPicPr>
          <p:cNvPr id="171" name="Google Shape;171;p27"/>
          <p:cNvPicPr preferRelativeResize="0"/>
          <p:nvPr/>
        </p:nvPicPr>
        <p:blipFill>
          <a:blip r:embed="rId4">
            <a:alphaModFix/>
          </a:blip>
          <a:stretch>
            <a:fillRect/>
          </a:stretch>
        </p:blipFill>
        <p:spPr>
          <a:xfrm>
            <a:off x="160075" y="1170125"/>
            <a:ext cx="4411925" cy="1923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ROS Computational Graph Model</a:t>
            </a:r>
            <a:endParaRPr sz="2000">
              <a:latin typeface="Times New Roman"/>
              <a:ea typeface="Times New Roman"/>
              <a:cs typeface="Times New Roman"/>
              <a:sym typeface="Times New Roman"/>
            </a:endParaRPr>
          </a:p>
        </p:txBody>
      </p:sp>
      <p:pic>
        <p:nvPicPr>
          <p:cNvPr id="177" name="Google Shape;177;p28"/>
          <p:cNvPicPr preferRelativeResize="0"/>
          <p:nvPr/>
        </p:nvPicPr>
        <p:blipFill>
          <a:blip r:embed="rId3">
            <a:alphaModFix/>
          </a:blip>
          <a:stretch>
            <a:fillRect/>
          </a:stretch>
        </p:blipFill>
        <p:spPr>
          <a:xfrm>
            <a:off x="2140650" y="1170125"/>
            <a:ext cx="4762500" cy="3181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ph idx="1" type="body"/>
          </p:nvPr>
        </p:nvSpPr>
        <p:spPr>
          <a:xfrm>
            <a:off x="311700" y="190175"/>
            <a:ext cx="8520600" cy="4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rgbClr val="0000FF"/>
                </a:solidFill>
                <a:latin typeface="Times New Roman"/>
                <a:ea typeface="Times New Roman"/>
                <a:cs typeface="Times New Roman"/>
                <a:sym typeface="Times New Roman"/>
              </a:rPr>
              <a:t>Node </a:t>
            </a:r>
            <a:r>
              <a:rPr lang="en" sz="1400">
                <a:solidFill>
                  <a:srgbClr val="0000FF"/>
                </a:solidFill>
                <a:latin typeface="Times New Roman"/>
                <a:ea typeface="Times New Roman"/>
                <a:cs typeface="Times New Roman"/>
                <a:sym typeface="Times New Roman"/>
              </a:rPr>
              <a:t>-</a:t>
            </a:r>
            <a:r>
              <a:rPr lang="en" sz="1400">
                <a:solidFill>
                  <a:srgbClr val="000000"/>
                </a:solidFill>
                <a:latin typeface="Times New Roman"/>
                <a:ea typeface="Times New Roman"/>
                <a:cs typeface="Times New Roman"/>
                <a:sym typeface="Times New Roman"/>
              </a:rPr>
              <a:t> </a:t>
            </a:r>
            <a:r>
              <a:rPr lang="en" sz="1400">
                <a:solidFill>
                  <a:srgbClr val="000000"/>
                </a:solidFill>
                <a:highlight>
                  <a:srgbClr val="FFFFFF"/>
                </a:highlight>
                <a:latin typeface="Times New Roman"/>
                <a:ea typeface="Times New Roman"/>
                <a:cs typeface="Times New Roman"/>
                <a:sym typeface="Times New Roman"/>
              </a:rPr>
              <a:t>A node really isn't much more than an executable file within a ROS package. ROS nodes use a ROS client library to communicate with other nodes. Nodes can publish or subscribe to a Topic. Nodes can also provide or use a Service. Nodes are provided by the </a:t>
            </a:r>
            <a:r>
              <a:rPr b="1" i="1" lang="en" sz="1400" u="sng">
                <a:solidFill>
                  <a:schemeClr val="hlink"/>
                </a:solidFill>
                <a:highlight>
                  <a:srgbClr val="FFFFFF"/>
                </a:highlight>
                <a:latin typeface="Times New Roman"/>
                <a:ea typeface="Times New Roman"/>
                <a:cs typeface="Times New Roman"/>
                <a:sym typeface="Times New Roman"/>
                <a:hlinkClick r:id="rId3"/>
              </a:rPr>
              <a:t>Rosnode</a:t>
            </a:r>
            <a:r>
              <a:rPr lang="en" sz="1400">
                <a:solidFill>
                  <a:srgbClr val="000000"/>
                </a:solidFill>
                <a:highlight>
                  <a:srgbClr val="FFFFFF"/>
                </a:highlight>
                <a:latin typeface="Times New Roman"/>
                <a:ea typeface="Times New Roman"/>
                <a:cs typeface="Times New Roman"/>
                <a:sym typeface="Times New Roman"/>
              </a:rPr>
              <a:t> package.</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b="1" lang="en" sz="1400" u="sng">
                <a:solidFill>
                  <a:srgbClr val="0000FF"/>
                </a:solidFill>
                <a:highlight>
                  <a:srgbClr val="FFFFFF"/>
                </a:highlight>
                <a:latin typeface="Times New Roman"/>
                <a:ea typeface="Times New Roman"/>
                <a:cs typeface="Times New Roman"/>
                <a:sym typeface="Times New Roman"/>
              </a:rPr>
              <a:t>Master</a:t>
            </a:r>
            <a:r>
              <a:rPr lang="en" sz="1400">
                <a:solidFill>
                  <a:srgbClr val="000000"/>
                </a:solidFill>
                <a:highlight>
                  <a:srgbClr val="FFFFFF"/>
                </a:highlight>
                <a:latin typeface="Times New Roman"/>
                <a:ea typeface="Times New Roman"/>
                <a:cs typeface="Times New Roman"/>
                <a:sym typeface="Times New Roman"/>
              </a:rPr>
              <a:t> - A master is incharge of providing services to the nodes. Basically, it provides the nodes with the location and type of other nodes. </a:t>
            </a:r>
            <a:r>
              <a:rPr lang="en" sz="1050">
                <a:solidFill>
                  <a:srgbClr val="333333"/>
                </a:solidFill>
                <a:highlight>
                  <a:srgbClr val="FFFFFF"/>
                </a:highlight>
              </a:rPr>
              <a:t> </a:t>
            </a:r>
            <a:r>
              <a:rPr lang="en" sz="1400">
                <a:solidFill>
                  <a:srgbClr val="000000"/>
                </a:solidFill>
                <a:highlight>
                  <a:srgbClr val="FFFFFF"/>
                </a:highlight>
                <a:latin typeface="Times New Roman"/>
                <a:ea typeface="Times New Roman"/>
                <a:cs typeface="Times New Roman"/>
                <a:sym typeface="Times New Roman"/>
              </a:rPr>
              <a:t>It tracks publishers and subscribers to </a:t>
            </a:r>
            <a:r>
              <a:rPr lang="en" sz="1400">
                <a:solidFill>
                  <a:srgbClr val="000000"/>
                </a:solidFill>
                <a:uFill>
                  <a:noFill/>
                </a:uFill>
                <a:latin typeface="Times New Roman"/>
                <a:ea typeface="Times New Roman"/>
                <a:cs typeface="Times New Roman"/>
                <a:sym typeface="Times New Roman"/>
                <a:hlinkClick r:id="rId4"/>
              </a:rPr>
              <a:t>topics</a:t>
            </a:r>
            <a:r>
              <a:rPr lang="en" sz="1400">
                <a:solidFill>
                  <a:srgbClr val="000000"/>
                </a:solidFill>
                <a:highlight>
                  <a:srgbClr val="FFFFFF"/>
                </a:highlight>
                <a:latin typeface="Times New Roman"/>
                <a:ea typeface="Times New Roman"/>
                <a:cs typeface="Times New Roman"/>
                <a:sym typeface="Times New Roman"/>
              </a:rPr>
              <a:t> as well as </a:t>
            </a:r>
            <a:r>
              <a:rPr lang="en" sz="1400">
                <a:solidFill>
                  <a:srgbClr val="000000"/>
                </a:solidFill>
                <a:uFill>
                  <a:noFill/>
                </a:uFill>
                <a:latin typeface="Times New Roman"/>
                <a:ea typeface="Times New Roman"/>
                <a:cs typeface="Times New Roman"/>
                <a:sym typeface="Times New Roman"/>
                <a:hlinkClick r:id="rId5"/>
              </a:rPr>
              <a:t>services</a:t>
            </a:r>
            <a:r>
              <a:rPr lang="en" sz="1400">
                <a:solidFill>
                  <a:srgbClr val="000000"/>
                </a:solidFill>
                <a:highlight>
                  <a:srgbClr val="FFFFFF"/>
                </a:highlight>
                <a:latin typeface="Times New Roman"/>
                <a:ea typeface="Times New Roman"/>
                <a:cs typeface="Times New Roman"/>
                <a:sym typeface="Times New Roman"/>
              </a:rPr>
              <a:t>. The role of the Master is to enable individual ROS nodes to locate one another. Once these nodes have located each other they communicate with each other peer-to-peer.</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rPr lang="en" sz="1400">
                <a:solidFill>
                  <a:srgbClr val="000000"/>
                </a:solidFill>
                <a:highlight>
                  <a:srgbClr val="FFFFFF"/>
                </a:highlight>
                <a:latin typeface="Times New Roman"/>
                <a:ea typeface="Times New Roman"/>
                <a:cs typeface="Times New Roman"/>
                <a:sym typeface="Times New Roman"/>
              </a:rPr>
              <a:t>The master is provided by the </a:t>
            </a:r>
            <a:r>
              <a:rPr b="1" i="1" lang="en" sz="1400" u="sng">
                <a:solidFill>
                  <a:schemeClr val="hlink"/>
                </a:solidFill>
                <a:highlight>
                  <a:srgbClr val="FFFFFF"/>
                </a:highlight>
                <a:latin typeface="Times New Roman"/>
                <a:ea typeface="Times New Roman"/>
                <a:cs typeface="Times New Roman"/>
                <a:sym typeface="Times New Roman"/>
                <a:hlinkClick r:id="rId6"/>
              </a:rPr>
              <a:t>Rosmaster</a:t>
            </a:r>
            <a:r>
              <a:rPr lang="en" sz="1400">
                <a:solidFill>
                  <a:srgbClr val="000000"/>
                </a:solidFill>
                <a:highlight>
                  <a:srgbClr val="FFFFFF"/>
                </a:highlight>
                <a:latin typeface="Times New Roman"/>
                <a:ea typeface="Times New Roman"/>
                <a:cs typeface="Times New Roman"/>
                <a:sym typeface="Times New Roman"/>
              </a:rPr>
              <a:t> package.</a:t>
            </a:r>
            <a:endParaRPr sz="1400">
              <a:solidFill>
                <a:srgbClr val="000000"/>
              </a:solidFill>
              <a:highlight>
                <a:srgbClr val="FFFFFF"/>
              </a:highlight>
              <a:latin typeface="Times New Roman"/>
              <a:ea typeface="Times New Roman"/>
              <a:cs typeface="Times New Roman"/>
              <a:sym typeface="Times New Roman"/>
            </a:endParaRPr>
          </a:p>
        </p:txBody>
      </p:sp>
      <p:pic>
        <p:nvPicPr>
          <p:cNvPr id="183" name="Google Shape;183;p29"/>
          <p:cNvPicPr preferRelativeResize="0"/>
          <p:nvPr/>
        </p:nvPicPr>
        <p:blipFill>
          <a:blip r:embed="rId7">
            <a:alphaModFix/>
          </a:blip>
          <a:stretch>
            <a:fillRect/>
          </a:stretch>
        </p:blipFill>
        <p:spPr>
          <a:xfrm>
            <a:off x="311700" y="2736275"/>
            <a:ext cx="5905500" cy="1824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8520600" cy="4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Nodes and Master Communication</a:t>
            </a:r>
            <a:endParaRPr b="1" sz="2000">
              <a:latin typeface="Times New Roman"/>
              <a:ea typeface="Times New Roman"/>
              <a:cs typeface="Times New Roman"/>
              <a:sym typeface="Times New Roman"/>
            </a:endParaRPr>
          </a:p>
        </p:txBody>
      </p:sp>
      <p:sp>
        <p:nvSpPr>
          <p:cNvPr id="189" name="Google Shape;18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30"/>
          <p:cNvPicPr preferRelativeResize="0"/>
          <p:nvPr/>
        </p:nvPicPr>
        <p:blipFill>
          <a:blip r:embed="rId3">
            <a:alphaModFix/>
          </a:blip>
          <a:stretch>
            <a:fillRect/>
          </a:stretch>
        </p:blipFill>
        <p:spPr>
          <a:xfrm>
            <a:off x="355519" y="1233163"/>
            <a:ext cx="4276475" cy="2677176"/>
          </a:xfrm>
          <a:prstGeom prst="rect">
            <a:avLst/>
          </a:prstGeom>
          <a:noFill/>
          <a:ln>
            <a:noFill/>
          </a:ln>
        </p:spPr>
      </p:pic>
      <p:pic>
        <p:nvPicPr>
          <p:cNvPr id="191" name="Google Shape;191;p30"/>
          <p:cNvPicPr preferRelativeResize="0"/>
          <p:nvPr/>
        </p:nvPicPr>
        <p:blipFill>
          <a:blip r:embed="rId4">
            <a:alphaModFix/>
          </a:blip>
          <a:stretch>
            <a:fillRect/>
          </a:stretch>
        </p:blipFill>
        <p:spPr>
          <a:xfrm>
            <a:off x="4976638" y="1385200"/>
            <a:ext cx="3495675" cy="2667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ROS Master </a:t>
            </a:r>
            <a:endParaRPr b="1" sz="2000">
              <a:latin typeface="Times New Roman"/>
              <a:ea typeface="Times New Roman"/>
              <a:cs typeface="Times New Roman"/>
              <a:sym typeface="Times New Roman"/>
            </a:endParaRPr>
          </a:p>
        </p:txBody>
      </p:sp>
      <p:sp>
        <p:nvSpPr>
          <p:cNvPr id="197" name="Google Shape;197;p31"/>
          <p:cNvSpPr txBox="1"/>
          <p:nvPr>
            <p:ph idx="1" type="body"/>
          </p:nvPr>
        </p:nvSpPr>
        <p:spPr>
          <a:xfrm>
            <a:off x="311700" y="1135175"/>
            <a:ext cx="8520600" cy="366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A parameter server is a shared, multivariate dictionary that is accessible via network APIs. </a:t>
            </a:r>
            <a:r>
              <a:rPr lang="en" sz="1400">
                <a:solidFill>
                  <a:srgbClr val="000000"/>
                </a:solidFill>
                <a:highlight>
                  <a:srgbClr val="FFFFFF"/>
                </a:highlight>
                <a:uFill>
                  <a:noFill/>
                </a:uFill>
                <a:latin typeface="Times New Roman"/>
                <a:ea typeface="Times New Roman"/>
                <a:cs typeface="Times New Roman"/>
                <a:sym typeface="Times New Roman"/>
                <a:hlinkClick r:id="rId3"/>
              </a:rPr>
              <a:t>Nodes</a:t>
            </a:r>
            <a:r>
              <a:rPr lang="en" sz="1400">
                <a:solidFill>
                  <a:srgbClr val="000000"/>
                </a:solidFill>
                <a:highlight>
                  <a:srgbClr val="FFFFFF"/>
                </a:highlight>
                <a:latin typeface="Times New Roman"/>
                <a:ea typeface="Times New Roman"/>
                <a:cs typeface="Times New Roman"/>
                <a:sym typeface="Times New Roman"/>
              </a:rPr>
              <a:t> use this server to store and retrieve parameters at runtime.</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The Parameter Server is implemented using XMLRPC and runs inside of the ROS </a:t>
            </a:r>
            <a:r>
              <a:rPr lang="en" sz="1400">
                <a:solidFill>
                  <a:srgbClr val="000000"/>
                </a:solidFill>
                <a:highlight>
                  <a:srgbClr val="FFFFFF"/>
                </a:highlight>
                <a:uFill>
                  <a:noFill/>
                </a:uFill>
                <a:latin typeface="Times New Roman"/>
                <a:ea typeface="Times New Roman"/>
                <a:cs typeface="Times New Roman"/>
                <a:sym typeface="Times New Roman"/>
                <a:hlinkClick r:id="rId4"/>
              </a:rPr>
              <a:t>Master</a:t>
            </a:r>
            <a:r>
              <a:rPr lang="en" sz="1400">
                <a:solidFill>
                  <a:srgbClr val="000000"/>
                </a:solidFill>
                <a:highlight>
                  <a:srgbClr val="FFFFFF"/>
                </a:highlight>
                <a:latin typeface="Times New Roman"/>
                <a:ea typeface="Times New Roman"/>
                <a:cs typeface="Times New Roman"/>
                <a:sym typeface="Times New Roman"/>
              </a:rPr>
              <a:t>.</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000000"/>
                </a:solidFill>
                <a:highlight>
                  <a:srgbClr val="FFFFFF"/>
                </a:highlight>
                <a:latin typeface="Times New Roman"/>
                <a:ea typeface="Times New Roman"/>
                <a:cs typeface="Times New Roman"/>
                <a:sym typeface="Times New Roman"/>
              </a:rPr>
              <a:t>The Parameter Server uses XMLRPC data types for parameter values, which include: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spcBef>
                <a:spcPts val="80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32-bit integers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booleans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strings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doubles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iso8601 dates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lists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base64-encoded binary data</a:t>
            </a:r>
            <a:endParaRPr sz="1400">
              <a:solidFill>
                <a:srgbClr val="000000"/>
              </a:solidFill>
              <a:highlight>
                <a:srgbClr val="FFFFFF"/>
              </a:highlight>
              <a:latin typeface="Times New Roman"/>
              <a:ea typeface="Times New Roman"/>
              <a:cs typeface="Times New Roman"/>
              <a:sym typeface="Times New Roman"/>
            </a:endParaRPr>
          </a:p>
          <a:p>
            <a:pPr indent="0" lvl="0" marL="457200" rtl="0" algn="l">
              <a:spcBef>
                <a:spcPts val="800"/>
              </a:spcBef>
              <a:spcAft>
                <a:spcPts val="1600"/>
              </a:spcAft>
              <a:buNone/>
            </a:pPr>
            <a:r>
              <a:t/>
            </a:r>
            <a:endParaRPr sz="1400">
              <a:solidFill>
                <a:srgbClr val="000000"/>
              </a:solidFill>
              <a:highlight>
                <a:srgbClr val="FFFFFF"/>
              </a:highlight>
              <a:latin typeface="Times New Roman"/>
              <a:ea typeface="Times New Roman"/>
              <a:cs typeface="Times New Roman"/>
              <a:sym typeface="Times New Roman"/>
            </a:endParaRPr>
          </a:p>
        </p:txBody>
      </p:sp>
      <p:pic>
        <p:nvPicPr>
          <p:cNvPr id="198" name="Google Shape;198;p31"/>
          <p:cNvPicPr preferRelativeResize="0"/>
          <p:nvPr/>
        </p:nvPicPr>
        <p:blipFill>
          <a:blip r:embed="rId5">
            <a:alphaModFix/>
          </a:blip>
          <a:stretch>
            <a:fillRect/>
          </a:stretch>
        </p:blipFill>
        <p:spPr>
          <a:xfrm>
            <a:off x="3380838" y="2900838"/>
            <a:ext cx="2486025" cy="828675"/>
          </a:xfrm>
          <a:prstGeom prst="rect">
            <a:avLst/>
          </a:prstGeom>
          <a:noFill/>
          <a:ln>
            <a:noFill/>
          </a:ln>
        </p:spPr>
      </p:pic>
      <p:pic>
        <p:nvPicPr>
          <p:cNvPr id="199" name="Google Shape;199;p31"/>
          <p:cNvPicPr preferRelativeResize="0"/>
          <p:nvPr/>
        </p:nvPicPr>
        <p:blipFill>
          <a:blip r:embed="rId6">
            <a:alphaModFix/>
          </a:blip>
          <a:stretch>
            <a:fillRect/>
          </a:stretch>
        </p:blipFill>
        <p:spPr>
          <a:xfrm>
            <a:off x="3380838" y="4087063"/>
            <a:ext cx="3457575" cy="600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Presentation Outline</a:t>
            </a:r>
            <a:endParaRPr b="1" sz="2000">
              <a:latin typeface="Times New Roman"/>
              <a:ea typeface="Times New Roman"/>
              <a:cs typeface="Times New Roman"/>
              <a:sym typeface="Times New Roman"/>
            </a:endParaRPr>
          </a:p>
        </p:txBody>
      </p:sp>
      <p:sp>
        <p:nvSpPr>
          <p:cNvPr id="65" name="Google Shape;65;p14"/>
          <p:cNvSpPr txBox="1"/>
          <p:nvPr>
            <p:ph idx="1" type="body"/>
          </p:nvPr>
        </p:nvSpPr>
        <p:spPr>
          <a:xfrm>
            <a:off x="311700" y="1152475"/>
            <a:ext cx="8520600" cy="392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Robotics and Its diverse nature.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What is ROS? How it works?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What ROS is not?</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ROS Software Types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ROS Concepts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ROS Distros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ROS Code Hierarchy</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ROS File System </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16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ROS Computational Graph Model</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ROS Command-Line Tools</a:t>
            </a:r>
            <a:endParaRPr>
              <a:solidFill>
                <a:schemeClr val="dk1"/>
              </a:solidFill>
              <a:latin typeface="Times New Roman"/>
              <a:ea typeface="Times New Roman"/>
              <a:cs typeface="Times New Roman"/>
              <a:sym typeface="Times New Roman"/>
            </a:endParaRPr>
          </a:p>
          <a:p>
            <a:pPr indent="-342900" lvl="0" marL="457200" rtl="0" algn="l">
              <a:spcBef>
                <a:spcPts val="16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ROS Visualisation Tools</a:t>
            </a:r>
            <a:endParaRPr>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idx="1" type="body"/>
          </p:nvPr>
        </p:nvSpPr>
        <p:spPr>
          <a:xfrm>
            <a:off x="311700" y="216100"/>
            <a:ext cx="8520600" cy="43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FF"/>
                </a:solidFill>
                <a:latin typeface="Times New Roman"/>
                <a:ea typeface="Times New Roman"/>
                <a:cs typeface="Times New Roman"/>
                <a:sym typeface="Times New Roman"/>
              </a:rPr>
              <a:t>Topics</a:t>
            </a:r>
            <a:r>
              <a:rPr lang="en" sz="1400">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 These are buses which facilitate message delivery from one node to another.</a:t>
            </a:r>
            <a:endParaRPr sz="14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b="1" i="1" lang="en" sz="1400" u="sng">
                <a:solidFill>
                  <a:schemeClr val="hlink"/>
                </a:solidFill>
                <a:latin typeface="Times New Roman"/>
                <a:ea typeface="Times New Roman"/>
                <a:cs typeface="Times New Roman"/>
                <a:sym typeface="Times New Roman"/>
                <a:hlinkClick r:id="rId3"/>
              </a:rPr>
              <a:t>Rostopic</a:t>
            </a:r>
            <a:r>
              <a:rPr b="1" i="1" lang="en" sz="1400">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is the command line tool to display information </a:t>
            </a:r>
            <a:r>
              <a:rPr lang="en" sz="1400">
                <a:solidFill>
                  <a:srgbClr val="000000"/>
                </a:solidFill>
                <a:highlight>
                  <a:srgbClr val="FFFFFF"/>
                </a:highlight>
                <a:latin typeface="Times New Roman"/>
                <a:ea typeface="Times New Roman"/>
                <a:cs typeface="Times New Roman"/>
                <a:sym typeface="Times New Roman"/>
              </a:rPr>
              <a:t>about ROS topics. </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b="1" lang="en" sz="1400">
                <a:solidFill>
                  <a:srgbClr val="0000FF"/>
                </a:solidFill>
                <a:highlight>
                  <a:srgbClr val="FFFFFF"/>
                </a:highlight>
                <a:latin typeface="Times New Roman"/>
                <a:ea typeface="Times New Roman"/>
                <a:cs typeface="Times New Roman"/>
                <a:sym typeface="Times New Roman"/>
              </a:rPr>
              <a:t>Services</a:t>
            </a:r>
            <a:r>
              <a:rPr lang="en" sz="1400">
                <a:solidFill>
                  <a:srgbClr val="000000"/>
                </a:solidFill>
                <a:highlight>
                  <a:srgbClr val="FFFFFF"/>
                </a:highlight>
                <a:latin typeface="Times New Roman"/>
                <a:ea typeface="Times New Roman"/>
                <a:cs typeface="Times New Roman"/>
                <a:sym typeface="Times New Roman"/>
              </a:rPr>
              <a:t> - The ROS services are a type request/response communication between ROS nodes. One node will send a request and wait until it gets a response from the other. The request/response communication is also using the ROS message description. </a:t>
            </a:r>
            <a:r>
              <a:rPr b="1" i="1" lang="en" sz="1400" u="sng">
                <a:solidFill>
                  <a:schemeClr val="hlink"/>
                </a:solidFill>
                <a:highlight>
                  <a:srgbClr val="FFFFFF"/>
                </a:highlight>
                <a:latin typeface="Times New Roman"/>
                <a:ea typeface="Times New Roman"/>
                <a:cs typeface="Times New Roman"/>
                <a:sym typeface="Times New Roman"/>
                <a:hlinkClick r:id="rId4"/>
              </a:rPr>
              <a:t>Rosservice</a:t>
            </a:r>
            <a:r>
              <a:rPr lang="en" sz="1400">
                <a:solidFill>
                  <a:srgbClr val="000000"/>
                </a:solidFill>
                <a:highlight>
                  <a:srgbClr val="FFFFFF"/>
                </a:highlight>
                <a:latin typeface="Times New Roman"/>
                <a:ea typeface="Times New Roman"/>
                <a:cs typeface="Times New Roman"/>
                <a:sym typeface="Times New Roman"/>
              </a:rPr>
              <a:t> is the package which provides the ROS services.</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000000"/>
                </a:solidFill>
                <a:highlight>
                  <a:srgbClr val="FFFFFF"/>
                </a:highlight>
                <a:latin typeface="Times New Roman"/>
                <a:ea typeface="Times New Roman"/>
                <a:cs typeface="Times New Roman"/>
                <a:sym typeface="Times New Roman"/>
              </a:rPr>
              <a:t>Services are defined using </a:t>
            </a:r>
            <a:r>
              <a:rPr lang="en" sz="1400">
                <a:solidFill>
                  <a:srgbClr val="0000FF"/>
                </a:solidFill>
                <a:highlight>
                  <a:srgbClr val="FFFFFF"/>
                </a:highlight>
                <a:latin typeface="Times New Roman"/>
                <a:ea typeface="Times New Roman"/>
                <a:cs typeface="Times New Roman"/>
                <a:sym typeface="Times New Roman"/>
              </a:rPr>
              <a:t>.</a:t>
            </a:r>
            <a:r>
              <a:rPr lang="en" sz="1400">
                <a:solidFill>
                  <a:srgbClr val="0000FF"/>
                </a:solidFill>
                <a:uFill>
                  <a:noFill/>
                </a:uFill>
                <a:latin typeface="Times New Roman"/>
                <a:ea typeface="Times New Roman"/>
                <a:cs typeface="Times New Roman"/>
                <a:sym typeface="Times New Roman"/>
                <a:hlinkClick r:id="rId5"/>
              </a:rPr>
              <a:t>srv</a:t>
            </a:r>
            <a:r>
              <a:rPr lang="en" sz="1400">
                <a:solidFill>
                  <a:srgbClr val="000000"/>
                </a:solidFill>
                <a:highlight>
                  <a:srgbClr val="FFFFFF"/>
                </a:highlight>
                <a:latin typeface="Times New Roman"/>
                <a:ea typeface="Times New Roman"/>
                <a:cs typeface="Times New Roman"/>
                <a:sym typeface="Times New Roman"/>
              </a:rPr>
              <a:t> files, which are compiled into source code by a ROS client library.</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sz="1400">
              <a:solidFill>
                <a:srgbClr val="000000"/>
              </a:solidFill>
              <a:highlight>
                <a:srgbClr val="FFFFFF"/>
              </a:highlight>
              <a:latin typeface="Times New Roman"/>
              <a:ea typeface="Times New Roman"/>
              <a:cs typeface="Times New Roman"/>
              <a:sym typeface="Times New Roman"/>
            </a:endParaRPr>
          </a:p>
        </p:txBody>
      </p:sp>
      <p:pic>
        <p:nvPicPr>
          <p:cNvPr id="205" name="Google Shape;205;p32"/>
          <p:cNvPicPr preferRelativeResize="0"/>
          <p:nvPr/>
        </p:nvPicPr>
        <p:blipFill>
          <a:blip r:embed="rId6">
            <a:alphaModFix/>
          </a:blip>
          <a:stretch>
            <a:fillRect/>
          </a:stretch>
        </p:blipFill>
        <p:spPr>
          <a:xfrm>
            <a:off x="412800" y="2648100"/>
            <a:ext cx="3961325" cy="1504300"/>
          </a:xfrm>
          <a:prstGeom prst="rect">
            <a:avLst/>
          </a:prstGeom>
          <a:noFill/>
          <a:ln>
            <a:noFill/>
          </a:ln>
        </p:spPr>
      </p:pic>
      <p:pic>
        <p:nvPicPr>
          <p:cNvPr id="206" name="Google Shape;206;p32"/>
          <p:cNvPicPr preferRelativeResize="0"/>
          <p:nvPr/>
        </p:nvPicPr>
        <p:blipFill>
          <a:blip r:embed="rId7">
            <a:alphaModFix/>
          </a:blip>
          <a:stretch>
            <a:fillRect/>
          </a:stretch>
        </p:blipFill>
        <p:spPr>
          <a:xfrm>
            <a:off x="4572000" y="2816050"/>
            <a:ext cx="4366450" cy="1336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idx="1" type="body"/>
          </p:nvPr>
        </p:nvSpPr>
        <p:spPr>
          <a:xfrm>
            <a:off x="311700" y="423575"/>
            <a:ext cx="8520600" cy="45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rgbClr val="0000FF"/>
              </a:solidFill>
              <a:latin typeface="Times New Roman"/>
              <a:ea typeface="Times New Roman"/>
              <a:cs typeface="Times New Roman"/>
              <a:sym typeface="Times New Roman"/>
            </a:endParaRPr>
          </a:p>
          <a:p>
            <a:pPr indent="0" lvl="0" marL="0" rtl="0" algn="l">
              <a:spcBef>
                <a:spcPts val="1600"/>
              </a:spcBef>
              <a:spcAft>
                <a:spcPts val="0"/>
              </a:spcAft>
              <a:buNone/>
            </a:pPr>
            <a:r>
              <a:t/>
            </a:r>
            <a:endParaRPr b="1" sz="1400">
              <a:solidFill>
                <a:srgbClr val="0000FF"/>
              </a:solidFill>
              <a:latin typeface="Times New Roman"/>
              <a:ea typeface="Times New Roman"/>
              <a:cs typeface="Times New Roman"/>
              <a:sym typeface="Times New Roman"/>
            </a:endParaRPr>
          </a:p>
          <a:p>
            <a:pPr indent="0" lvl="0" marL="0" rtl="0" algn="l">
              <a:spcBef>
                <a:spcPts val="1600"/>
              </a:spcBef>
              <a:spcAft>
                <a:spcPts val="0"/>
              </a:spcAft>
              <a:buNone/>
            </a:pPr>
            <a:r>
              <a:t/>
            </a:r>
            <a:endParaRPr b="1" sz="1400">
              <a:solidFill>
                <a:srgbClr val="0000FF"/>
              </a:solidFill>
              <a:latin typeface="Times New Roman"/>
              <a:ea typeface="Times New Roman"/>
              <a:cs typeface="Times New Roman"/>
              <a:sym typeface="Times New Roman"/>
            </a:endParaRPr>
          </a:p>
          <a:p>
            <a:pPr indent="0" lvl="0" marL="0" rtl="0" algn="l">
              <a:spcBef>
                <a:spcPts val="1600"/>
              </a:spcBef>
              <a:spcAft>
                <a:spcPts val="0"/>
              </a:spcAft>
              <a:buNone/>
            </a:pPr>
            <a:r>
              <a:t/>
            </a:r>
            <a:endParaRPr b="1" sz="1400">
              <a:solidFill>
                <a:srgbClr val="0000FF"/>
              </a:solidFill>
              <a:latin typeface="Times New Roman"/>
              <a:ea typeface="Times New Roman"/>
              <a:cs typeface="Times New Roman"/>
              <a:sym typeface="Times New Roman"/>
            </a:endParaRPr>
          </a:p>
          <a:p>
            <a:pPr indent="0" lvl="0" marL="0" rtl="0" algn="l">
              <a:spcBef>
                <a:spcPts val="1600"/>
              </a:spcBef>
              <a:spcAft>
                <a:spcPts val="0"/>
              </a:spcAft>
              <a:buNone/>
            </a:pPr>
            <a:r>
              <a:t/>
            </a:r>
            <a:endParaRPr b="1" sz="1400">
              <a:solidFill>
                <a:srgbClr val="0000FF"/>
              </a:solidFill>
              <a:latin typeface="Times New Roman"/>
              <a:ea typeface="Times New Roman"/>
              <a:cs typeface="Times New Roman"/>
              <a:sym typeface="Times New Roman"/>
            </a:endParaRPr>
          </a:p>
          <a:p>
            <a:pPr indent="0" lvl="0" marL="0" rtl="0" algn="l">
              <a:spcBef>
                <a:spcPts val="1600"/>
              </a:spcBef>
              <a:spcAft>
                <a:spcPts val="0"/>
              </a:spcAft>
              <a:buNone/>
            </a:pPr>
            <a:r>
              <a:rPr b="1" lang="en" sz="1400">
                <a:solidFill>
                  <a:srgbClr val="0000FF"/>
                </a:solidFill>
                <a:latin typeface="Times New Roman"/>
                <a:ea typeface="Times New Roman"/>
                <a:cs typeface="Times New Roman"/>
                <a:sym typeface="Times New Roman"/>
              </a:rPr>
              <a:t>Bags</a:t>
            </a:r>
            <a:r>
              <a:rPr lang="en" sz="1400">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a:t>
            </a:r>
            <a:r>
              <a:rPr lang="en" sz="1050">
                <a:solidFill>
                  <a:srgbClr val="333333"/>
                </a:solidFill>
                <a:highlight>
                  <a:srgbClr val="FFFFFF"/>
                </a:highlight>
              </a:rPr>
              <a:t> </a:t>
            </a:r>
            <a:r>
              <a:rPr lang="en" sz="1400">
                <a:solidFill>
                  <a:srgbClr val="000000"/>
                </a:solidFill>
                <a:highlight>
                  <a:srgbClr val="FFFFFF"/>
                </a:highlight>
                <a:latin typeface="Times New Roman"/>
                <a:ea typeface="Times New Roman"/>
                <a:cs typeface="Times New Roman"/>
                <a:sym typeface="Times New Roman"/>
              </a:rPr>
              <a:t>subscribe to one or more ROS </a:t>
            </a:r>
            <a:r>
              <a:rPr lang="en" sz="1400">
                <a:solidFill>
                  <a:srgbClr val="000000"/>
                </a:solidFill>
                <a:uFill>
                  <a:noFill/>
                </a:uFill>
                <a:latin typeface="Times New Roman"/>
                <a:ea typeface="Times New Roman"/>
                <a:cs typeface="Times New Roman"/>
                <a:sym typeface="Times New Roman"/>
                <a:hlinkClick r:id="rId3"/>
              </a:rPr>
              <a:t>topics</a:t>
            </a:r>
            <a:r>
              <a:rPr lang="en" sz="1400">
                <a:solidFill>
                  <a:srgbClr val="000000"/>
                </a:solidFill>
                <a:highlight>
                  <a:srgbClr val="FFFFFF"/>
                </a:highlight>
                <a:latin typeface="Times New Roman"/>
                <a:ea typeface="Times New Roman"/>
                <a:cs typeface="Times New Roman"/>
                <a:sym typeface="Times New Roman"/>
              </a:rPr>
              <a:t>, and </a:t>
            </a:r>
            <a:r>
              <a:rPr i="1" lang="en" sz="1400">
                <a:solidFill>
                  <a:srgbClr val="000000"/>
                </a:solidFill>
                <a:latin typeface="Times New Roman"/>
                <a:ea typeface="Times New Roman"/>
                <a:cs typeface="Times New Roman"/>
                <a:sym typeface="Times New Roman"/>
              </a:rPr>
              <a:t>store</a:t>
            </a:r>
            <a:r>
              <a:rPr lang="en" sz="1400">
                <a:solidFill>
                  <a:srgbClr val="000000"/>
                </a:solidFill>
                <a:highlight>
                  <a:srgbClr val="FFFFFF"/>
                </a:highlight>
                <a:latin typeface="Times New Roman"/>
                <a:ea typeface="Times New Roman"/>
                <a:cs typeface="Times New Roman"/>
                <a:sym typeface="Times New Roman"/>
              </a:rPr>
              <a:t> the serialized message data in a file as it is received. </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1400">
                <a:solidFill>
                  <a:srgbClr val="000000"/>
                </a:solidFill>
                <a:highlight>
                  <a:srgbClr val="FFFFFF"/>
                </a:highlight>
                <a:latin typeface="Times New Roman"/>
                <a:ea typeface="Times New Roman"/>
                <a:cs typeface="Times New Roman"/>
                <a:sym typeface="Times New Roman"/>
              </a:rPr>
              <a:t>bag file toolchain to record datasets, then visualize, label them, and store them for future use. </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pic>
        <p:nvPicPr>
          <p:cNvPr id="212" name="Google Shape;212;p33"/>
          <p:cNvPicPr preferRelativeResize="0"/>
          <p:nvPr/>
        </p:nvPicPr>
        <p:blipFill>
          <a:blip r:embed="rId4">
            <a:alphaModFix/>
          </a:blip>
          <a:stretch>
            <a:fillRect/>
          </a:stretch>
        </p:blipFill>
        <p:spPr>
          <a:xfrm>
            <a:off x="1936375" y="423576"/>
            <a:ext cx="5268599" cy="1996900"/>
          </a:xfrm>
          <a:prstGeom prst="rect">
            <a:avLst/>
          </a:prstGeom>
          <a:noFill/>
          <a:ln>
            <a:noFill/>
          </a:ln>
        </p:spPr>
      </p:pic>
      <p:pic>
        <p:nvPicPr>
          <p:cNvPr id="213" name="Google Shape;213;p33"/>
          <p:cNvPicPr preferRelativeResize="0"/>
          <p:nvPr/>
        </p:nvPicPr>
        <p:blipFill>
          <a:blip r:embed="rId5">
            <a:alphaModFix/>
          </a:blip>
          <a:stretch>
            <a:fillRect/>
          </a:stretch>
        </p:blipFill>
        <p:spPr>
          <a:xfrm>
            <a:off x="465500" y="3620425"/>
            <a:ext cx="6686550" cy="1104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259325"/>
            <a:ext cx="8520600" cy="570600"/>
          </a:xfrm>
          <a:prstGeom prst="rect">
            <a:avLst/>
          </a:prstGeom>
        </p:spPr>
        <p:txBody>
          <a:bodyPr anchorCtr="0" anchor="t" bIns="91425" lIns="91425" spcFirstLastPara="1" rIns="91425" wrap="square" tIns="91425">
            <a:noAutofit/>
          </a:bodyPr>
          <a:lstStyle/>
          <a:p>
            <a:pPr indent="0" lvl="0" marL="0" rtl="0" algn="l">
              <a:lnSpc>
                <a:spcPct val="110000"/>
              </a:lnSpc>
              <a:spcBef>
                <a:spcPts val="1500"/>
              </a:spcBef>
              <a:spcAft>
                <a:spcPts val="0"/>
              </a:spcAft>
              <a:buClr>
                <a:schemeClr val="dk1"/>
              </a:buClr>
              <a:buSzPts val="1100"/>
              <a:buFont typeface="Arial"/>
              <a:buNone/>
            </a:pPr>
            <a:r>
              <a:rPr b="1" lang="en" sz="2000">
                <a:solidFill>
                  <a:srgbClr val="333333"/>
                </a:solidFill>
                <a:latin typeface="Times New Roman"/>
                <a:ea typeface="Times New Roman"/>
                <a:cs typeface="Times New Roman"/>
                <a:sym typeface="Times New Roman"/>
              </a:rPr>
              <a:t>Command Line Tools</a:t>
            </a:r>
            <a:endParaRPr b="1" sz="2000">
              <a:solidFill>
                <a:srgbClr val="333333"/>
              </a:solidFill>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a:p>
        </p:txBody>
      </p:sp>
      <p:sp>
        <p:nvSpPr>
          <p:cNvPr id="219" name="Google Shape;219;p34"/>
          <p:cNvSpPr txBox="1"/>
          <p:nvPr>
            <p:ph idx="1" type="body"/>
          </p:nvPr>
        </p:nvSpPr>
        <p:spPr>
          <a:xfrm>
            <a:off x="311700" y="933600"/>
            <a:ext cx="8520600" cy="4011000"/>
          </a:xfrm>
          <a:prstGeom prst="rect">
            <a:avLst/>
          </a:prstGeom>
        </p:spPr>
        <p:txBody>
          <a:bodyPr anchorCtr="0" anchor="t" bIns="91425" lIns="91425" spcFirstLastPara="1" rIns="91425" wrap="square" tIns="91425">
            <a:noAutofit/>
          </a:bodyPr>
          <a:lstStyle/>
          <a:p>
            <a:pPr indent="0" lvl="0" marL="0" rtl="0" algn="l">
              <a:lnSpc>
                <a:spcPct val="110000"/>
              </a:lnSpc>
              <a:spcBef>
                <a:spcPts val="1500"/>
              </a:spcBef>
              <a:spcAft>
                <a:spcPts val="0"/>
              </a:spcAft>
              <a:buNone/>
            </a:pPr>
            <a:r>
              <a:rPr b="1" lang="en" sz="1400" u="sng">
                <a:solidFill>
                  <a:schemeClr val="hlink"/>
                </a:solidFill>
                <a:latin typeface="Times New Roman"/>
                <a:ea typeface="Times New Roman"/>
                <a:cs typeface="Times New Roman"/>
                <a:sym typeface="Times New Roman"/>
                <a:hlinkClick r:id="rId3"/>
              </a:rPr>
              <a:t>Rosbag</a:t>
            </a:r>
            <a:r>
              <a:rPr lang="en" sz="1400">
                <a:solidFill>
                  <a:srgbClr val="333333"/>
                </a:solidFill>
                <a:latin typeface="Times New Roman"/>
                <a:ea typeface="Times New Roman"/>
                <a:cs typeface="Times New Roman"/>
                <a:sym typeface="Times New Roman"/>
              </a:rPr>
              <a:t> - </a:t>
            </a:r>
            <a:r>
              <a:rPr lang="en" sz="1400">
                <a:solidFill>
                  <a:srgbClr val="333333"/>
                </a:solidFill>
                <a:highlight>
                  <a:srgbClr val="FFFFFF"/>
                </a:highlight>
                <a:latin typeface="Times New Roman"/>
                <a:ea typeface="Times New Roman"/>
                <a:cs typeface="Times New Roman"/>
                <a:sym typeface="Times New Roman"/>
              </a:rPr>
              <a:t> </a:t>
            </a:r>
            <a:r>
              <a:rPr lang="en" sz="1400">
                <a:solidFill>
                  <a:srgbClr val="000000"/>
                </a:solidFill>
                <a:highlight>
                  <a:srgbClr val="FFFFFF"/>
                </a:highlight>
                <a:latin typeface="Times New Roman"/>
                <a:ea typeface="Times New Roman"/>
                <a:cs typeface="Times New Roman"/>
                <a:sym typeface="Times New Roman"/>
              </a:rPr>
              <a:t>is a command-line tool for performing various operations on ROS </a:t>
            </a:r>
            <a:r>
              <a:rPr lang="en" sz="1400">
                <a:solidFill>
                  <a:srgbClr val="000000"/>
                </a:solidFill>
                <a:uFill>
                  <a:noFill/>
                </a:uFill>
                <a:latin typeface="Times New Roman"/>
                <a:ea typeface="Times New Roman"/>
                <a:cs typeface="Times New Roman"/>
                <a:sym typeface="Times New Roman"/>
                <a:hlinkClick r:id="rId4"/>
              </a:rPr>
              <a:t>bag files</a:t>
            </a:r>
            <a:r>
              <a:rPr lang="en" sz="1400">
                <a:solidFill>
                  <a:srgbClr val="000000"/>
                </a:solidFill>
                <a:highlight>
                  <a:srgbClr val="FFFFFF"/>
                </a:highlight>
                <a:latin typeface="Times New Roman"/>
                <a:ea typeface="Times New Roman"/>
                <a:cs typeface="Times New Roman"/>
                <a:sym typeface="Times New Roman"/>
              </a:rPr>
              <a:t>, including playing, recording, and validating. </a:t>
            </a:r>
            <a:endParaRPr sz="1400">
              <a:solidFill>
                <a:srgbClr val="000000"/>
              </a:solidFill>
              <a:highlight>
                <a:srgbClr val="FFFFFF"/>
              </a:highlight>
              <a:latin typeface="Times New Roman"/>
              <a:ea typeface="Times New Roman"/>
              <a:cs typeface="Times New Roman"/>
              <a:sym typeface="Times New Roman"/>
            </a:endParaRPr>
          </a:p>
          <a:p>
            <a:pPr indent="0" lvl="0" marL="0" rtl="0" algn="l">
              <a:lnSpc>
                <a:spcPct val="110000"/>
              </a:lnSpc>
              <a:spcBef>
                <a:spcPts val="1500"/>
              </a:spcBef>
              <a:spcAft>
                <a:spcPts val="0"/>
              </a:spcAft>
              <a:buNone/>
            </a:pPr>
            <a:r>
              <a:rPr b="1" lang="en" sz="1400" u="sng">
                <a:solidFill>
                  <a:schemeClr val="hlink"/>
                </a:solidFill>
                <a:latin typeface="Times New Roman"/>
                <a:ea typeface="Times New Roman"/>
                <a:cs typeface="Times New Roman"/>
                <a:sym typeface="Times New Roman"/>
                <a:hlinkClick r:id="rId5"/>
              </a:rPr>
              <a:t>Roscd</a:t>
            </a:r>
            <a:r>
              <a:rPr lang="en">
                <a:solidFill>
                  <a:srgbClr val="333333"/>
                </a:solidFill>
                <a:latin typeface="Times New Roman"/>
                <a:ea typeface="Times New Roman"/>
                <a:cs typeface="Times New Roman"/>
                <a:sym typeface="Times New Roman"/>
              </a:rPr>
              <a:t> - </a:t>
            </a:r>
            <a:r>
              <a:rPr lang="en" sz="1400">
                <a:solidFill>
                  <a:srgbClr val="000000"/>
                </a:solidFill>
                <a:highlight>
                  <a:srgbClr val="FFFFFF"/>
                </a:highlight>
                <a:latin typeface="Times New Roman"/>
                <a:ea typeface="Times New Roman"/>
                <a:cs typeface="Times New Roman"/>
                <a:sym typeface="Times New Roman"/>
              </a:rPr>
              <a:t>It allows you to cd directly to a package, stack, or common location by name rather than having to know the package path</a:t>
            </a:r>
            <a:r>
              <a:rPr lang="en" sz="1400">
                <a:solidFill>
                  <a:srgbClr val="333333"/>
                </a:solidFill>
                <a:highlight>
                  <a:srgbClr val="FFFFFF"/>
                </a:highlight>
                <a:latin typeface="Times New Roman"/>
                <a:ea typeface="Times New Roman"/>
                <a:cs typeface="Times New Roman"/>
                <a:sym typeface="Times New Roman"/>
              </a:rPr>
              <a:t>.</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0000"/>
              </a:lnSpc>
              <a:spcBef>
                <a:spcPts val="1500"/>
              </a:spcBef>
              <a:spcAft>
                <a:spcPts val="0"/>
              </a:spcAft>
              <a:buNone/>
            </a:pPr>
            <a:r>
              <a:rPr b="1" lang="en" sz="1400" u="sng">
                <a:solidFill>
                  <a:schemeClr val="hlink"/>
                </a:solidFill>
                <a:highlight>
                  <a:srgbClr val="FFFFFF"/>
                </a:highlight>
                <a:latin typeface="Times New Roman"/>
                <a:ea typeface="Times New Roman"/>
                <a:cs typeface="Times New Roman"/>
                <a:sym typeface="Times New Roman"/>
                <a:hlinkClick r:id="rId6"/>
              </a:rPr>
              <a:t>Rosdep</a:t>
            </a:r>
            <a:r>
              <a:rPr lang="en" sz="1400">
                <a:solidFill>
                  <a:srgbClr val="333333"/>
                </a:solidFill>
                <a:highlight>
                  <a:srgbClr val="FFFFFF"/>
                </a:highlight>
                <a:latin typeface="Times New Roman"/>
                <a:ea typeface="Times New Roman"/>
                <a:cs typeface="Times New Roman"/>
                <a:sym typeface="Times New Roman"/>
              </a:rPr>
              <a:t> - </a:t>
            </a:r>
            <a:r>
              <a:rPr lang="en" sz="1400">
                <a:solidFill>
                  <a:srgbClr val="000000"/>
                </a:solidFill>
                <a:highlight>
                  <a:srgbClr val="FFFFFF"/>
                </a:highlight>
                <a:latin typeface="Times New Roman"/>
                <a:ea typeface="Times New Roman"/>
                <a:cs typeface="Times New Roman"/>
                <a:sym typeface="Times New Roman"/>
              </a:rPr>
              <a:t>This installs system dependencies.</a:t>
            </a:r>
            <a:endParaRPr sz="1400">
              <a:solidFill>
                <a:srgbClr val="000000"/>
              </a:solidFill>
              <a:highlight>
                <a:srgbClr val="FFFFFF"/>
              </a:highlight>
              <a:latin typeface="Times New Roman"/>
              <a:ea typeface="Times New Roman"/>
              <a:cs typeface="Times New Roman"/>
              <a:sym typeface="Times New Roman"/>
            </a:endParaRPr>
          </a:p>
          <a:p>
            <a:pPr indent="0" lvl="0" marL="0" rtl="0" algn="l">
              <a:lnSpc>
                <a:spcPct val="110000"/>
              </a:lnSpc>
              <a:spcBef>
                <a:spcPts val="1500"/>
              </a:spcBef>
              <a:spcAft>
                <a:spcPts val="0"/>
              </a:spcAft>
              <a:buNone/>
            </a:pPr>
            <a:r>
              <a:rPr b="1" lang="en" sz="1400" u="sng">
                <a:solidFill>
                  <a:schemeClr val="hlink"/>
                </a:solidFill>
                <a:latin typeface="Times New Roman"/>
                <a:ea typeface="Times New Roman"/>
                <a:cs typeface="Times New Roman"/>
                <a:sym typeface="Times New Roman"/>
                <a:hlinkClick r:id="rId7"/>
              </a:rPr>
              <a:t>Roscore</a:t>
            </a:r>
            <a:r>
              <a:rPr lang="en">
                <a:solidFill>
                  <a:srgbClr val="333333"/>
                </a:solidFill>
              </a:rPr>
              <a:t> - </a:t>
            </a:r>
            <a:r>
              <a:rPr lang="en" sz="1050">
                <a:solidFill>
                  <a:srgbClr val="333333"/>
                </a:solidFill>
                <a:highlight>
                  <a:srgbClr val="FFFFFF"/>
                </a:highlight>
              </a:rPr>
              <a:t> </a:t>
            </a:r>
            <a:r>
              <a:rPr lang="en" sz="1400">
                <a:solidFill>
                  <a:srgbClr val="000000"/>
                </a:solidFill>
                <a:highlight>
                  <a:srgbClr val="FFFFFF"/>
                </a:highlight>
                <a:latin typeface="Times New Roman"/>
                <a:ea typeface="Times New Roman"/>
                <a:cs typeface="Times New Roman"/>
                <a:sym typeface="Times New Roman"/>
              </a:rPr>
              <a:t>runs the ROS Core Stack (</a:t>
            </a:r>
            <a:r>
              <a:rPr lang="en" sz="1400">
                <a:solidFill>
                  <a:srgbClr val="000000"/>
                </a:solidFill>
                <a:uFill>
                  <a:noFill/>
                </a:uFill>
                <a:latin typeface="Times New Roman"/>
                <a:ea typeface="Times New Roman"/>
                <a:cs typeface="Times New Roman"/>
                <a:sym typeface="Times New Roman"/>
                <a:hlinkClick r:id="rId8"/>
              </a:rPr>
              <a:t>Master</a:t>
            </a:r>
            <a:r>
              <a:rPr lang="en" sz="1400">
                <a:solidFill>
                  <a:srgbClr val="000000"/>
                </a:solidFill>
                <a:highlight>
                  <a:srgbClr val="FFFFFF"/>
                </a:highlight>
                <a:latin typeface="Times New Roman"/>
                <a:ea typeface="Times New Roman"/>
                <a:cs typeface="Times New Roman"/>
                <a:sym typeface="Times New Roman"/>
              </a:rPr>
              <a:t>, </a:t>
            </a:r>
            <a:r>
              <a:rPr lang="en" sz="1400">
                <a:solidFill>
                  <a:srgbClr val="000000"/>
                </a:solidFill>
                <a:uFill>
                  <a:noFill/>
                </a:uFill>
                <a:latin typeface="Times New Roman"/>
                <a:ea typeface="Times New Roman"/>
                <a:cs typeface="Times New Roman"/>
                <a:sym typeface="Times New Roman"/>
                <a:hlinkClick r:id="rId9"/>
              </a:rPr>
              <a:t>Parameter Server</a:t>
            </a:r>
            <a:r>
              <a:rPr lang="en" sz="1400">
                <a:solidFill>
                  <a:srgbClr val="000000"/>
                </a:solidFill>
                <a:highlight>
                  <a:srgbClr val="FFFFFF"/>
                </a:highlight>
                <a:latin typeface="Times New Roman"/>
                <a:ea typeface="Times New Roman"/>
                <a:cs typeface="Times New Roman"/>
                <a:sym typeface="Times New Roman"/>
              </a:rPr>
              <a:t>, </a:t>
            </a:r>
            <a:r>
              <a:rPr lang="en" sz="1400">
                <a:solidFill>
                  <a:srgbClr val="000000"/>
                </a:solidFill>
                <a:uFill>
                  <a:noFill/>
                </a:uFill>
                <a:latin typeface="Times New Roman"/>
                <a:ea typeface="Times New Roman"/>
                <a:cs typeface="Times New Roman"/>
                <a:sym typeface="Times New Roman"/>
                <a:hlinkClick r:id="rId10"/>
              </a:rPr>
              <a:t>rosout</a:t>
            </a:r>
            <a:r>
              <a:rPr lang="en" sz="1400">
                <a:solidFill>
                  <a:srgbClr val="000000"/>
                </a:solidFill>
                <a:latin typeface="Times New Roman"/>
                <a:ea typeface="Times New Roman"/>
                <a:cs typeface="Times New Roman"/>
                <a:sym typeface="Times New Roman"/>
              </a:rPr>
              <a:t> etc.)</a:t>
            </a:r>
            <a:endParaRPr sz="1400">
              <a:solidFill>
                <a:srgbClr val="000000"/>
              </a:solidFill>
              <a:latin typeface="Times New Roman"/>
              <a:ea typeface="Times New Roman"/>
              <a:cs typeface="Times New Roman"/>
              <a:sym typeface="Times New Roman"/>
            </a:endParaRPr>
          </a:p>
          <a:p>
            <a:pPr indent="0" lvl="0" marL="0" rtl="0" algn="l">
              <a:lnSpc>
                <a:spcPct val="110000"/>
              </a:lnSpc>
              <a:spcBef>
                <a:spcPts val="1500"/>
              </a:spcBef>
              <a:spcAft>
                <a:spcPts val="0"/>
              </a:spcAft>
              <a:buNone/>
            </a:pPr>
            <a:r>
              <a:rPr b="1" lang="en" sz="1400" u="sng">
                <a:solidFill>
                  <a:schemeClr val="hlink"/>
                </a:solidFill>
                <a:latin typeface="Times New Roman"/>
                <a:ea typeface="Times New Roman"/>
                <a:cs typeface="Times New Roman"/>
                <a:sym typeface="Times New Roman"/>
                <a:hlinkClick r:id="rId11"/>
              </a:rPr>
              <a:t>Rosed</a:t>
            </a:r>
            <a:r>
              <a:rPr b="1" lang="en" sz="1400" u="sng">
                <a:solidFill>
                  <a:srgbClr val="0000FF"/>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 </a:t>
            </a:r>
            <a:r>
              <a:rPr lang="en" sz="1400">
                <a:solidFill>
                  <a:srgbClr val="000000"/>
                </a:solidFill>
                <a:highlight>
                  <a:srgbClr val="FFFFFF"/>
                </a:highlight>
                <a:latin typeface="Times New Roman"/>
                <a:ea typeface="Times New Roman"/>
                <a:cs typeface="Times New Roman"/>
                <a:sym typeface="Times New Roman"/>
              </a:rPr>
              <a:t>It allows you to directly edit a file within a package by package name rather than having to know the package path.</a:t>
            </a:r>
            <a:endParaRPr sz="1400">
              <a:solidFill>
                <a:srgbClr val="000000"/>
              </a:solidFill>
              <a:highlight>
                <a:srgbClr val="FFFFFF"/>
              </a:highlight>
              <a:latin typeface="Times New Roman"/>
              <a:ea typeface="Times New Roman"/>
              <a:cs typeface="Times New Roman"/>
              <a:sym typeface="Times New Roman"/>
            </a:endParaRPr>
          </a:p>
          <a:p>
            <a:pPr indent="0" lvl="0" marL="0" rtl="0" algn="l">
              <a:lnSpc>
                <a:spcPct val="110000"/>
              </a:lnSpc>
              <a:spcBef>
                <a:spcPts val="1500"/>
              </a:spcBef>
              <a:spcAft>
                <a:spcPts val="0"/>
              </a:spcAft>
              <a:buNone/>
            </a:pPr>
            <a:r>
              <a:rPr b="1" lang="en" sz="1400" u="sng">
                <a:solidFill>
                  <a:schemeClr val="hlink"/>
                </a:solidFill>
                <a:latin typeface="Times New Roman"/>
                <a:ea typeface="Times New Roman"/>
                <a:cs typeface="Times New Roman"/>
                <a:sym typeface="Times New Roman"/>
                <a:hlinkClick r:id="rId12"/>
              </a:rPr>
              <a:t>Roslaunch</a:t>
            </a:r>
            <a:r>
              <a:rPr b="1" lang="en" sz="1400" u="sng">
                <a:solidFill>
                  <a:srgbClr val="0000FF"/>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 </a:t>
            </a:r>
            <a:r>
              <a:rPr lang="en" sz="1400">
                <a:solidFill>
                  <a:srgbClr val="000000"/>
                </a:solidFill>
                <a:highlight>
                  <a:srgbClr val="FFFFFF"/>
                </a:highlight>
                <a:latin typeface="Times New Roman"/>
                <a:ea typeface="Times New Roman"/>
                <a:cs typeface="Times New Roman"/>
                <a:sym typeface="Times New Roman"/>
              </a:rPr>
              <a:t>launches a set of nodes from an XML configuration file.</a:t>
            </a:r>
            <a:endParaRPr sz="1400">
              <a:solidFill>
                <a:srgbClr val="000000"/>
              </a:solidFill>
              <a:latin typeface="Times New Roman"/>
              <a:ea typeface="Times New Roman"/>
              <a:cs typeface="Times New Roman"/>
              <a:sym typeface="Times New Roman"/>
            </a:endParaRPr>
          </a:p>
          <a:p>
            <a:pPr indent="0" lvl="0" marL="0" rtl="0" algn="l">
              <a:lnSpc>
                <a:spcPct val="110000"/>
              </a:lnSpc>
              <a:spcBef>
                <a:spcPts val="1500"/>
              </a:spcBef>
              <a:spcAft>
                <a:spcPts val="0"/>
              </a:spcAft>
              <a:buNone/>
            </a:pPr>
            <a:r>
              <a:t/>
            </a:r>
            <a:endParaRPr sz="1400">
              <a:solidFill>
                <a:srgbClr val="000000"/>
              </a:solidFill>
              <a:highlight>
                <a:srgbClr val="FFFFFF"/>
              </a:highlight>
              <a:latin typeface="Times New Roman"/>
              <a:ea typeface="Times New Roman"/>
              <a:cs typeface="Times New Roman"/>
              <a:sym typeface="Times New Roman"/>
            </a:endParaRPr>
          </a:p>
          <a:p>
            <a:pPr indent="0" lvl="0" marL="0" rtl="0" algn="l">
              <a:lnSpc>
                <a:spcPct val="110000"/>
              </a:lnSpc>
              <a:spcBef>
                <a:spcPts val="1500"/>
              </a:spcBef>
              <a:spcAft>
                <a:spcPts val="0"/>
              </a:spcAft>
              <a:buNone/>
            </a:pPr>
            <a:r>
              <a:t/>
            </a:r>
            <a:endParaRPr sz="1050">
              <a:solidFill>
                <a:srgbClr val="333333"/>
              </a:solidFill>
              <a:highlight>
                <a:srgbClr val="FFFFFF"/>
              </a:highlight>
            </a:endParaRPr>
          </a:p>
          <a:p>
            <a:pPr indent="0" lvl="0" marL="0" rtl="0" algn="l">
              <a:lnSpc>
                <a:spcPct val="110000"/>
              </a:lnSpc>
              <a:spcBef>
                <a:spcPts val="1500"/>
              </a:spcBef>
              <a:spcAft>
                <a:spcPts val="0"/>
              </a:spcAft>
              <a:buNone/>
            </a:pPr>
            <a:r>
              <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0000"/>
              </a:lnSpc>
              <a:spcBef>
                <a:spcPts val="1500"/>
              </a:spcBef>
              <a:spcAft>
                <a:spcPts val="0"/>
              </a:spcAft>
              <a:buNone/>
            </a:pPr>
            <a:r>
              <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0000"/>
              </a:lnSpc>
              <a:spcBef>
                <a:spcPts val="1500"/>
              </a:spcBef>
              <a:spcAft>
                <a:spcPts val="0"/>
              </a:spcAft>
              <a:buClr>
                <a:schemeClr val="dk1"/>
              </a:buClr>
              <a:buSzPts val="1100"/>
              <a:buFont typeface="Arial"/>
              <a:buNone/>
            </a:pPr>
            <a:r>
              <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800"/>
              </a:spcBef>
              <a:spcAft>
                <a:spcPts val="160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Times New Roman"/>
                <a:ea typeface="Times New Roman"/>
                <a:cs typeface="Times New Roman"/>
                <a:sym typeface="Times New Roman"/>
              </a:rPr>
              <a:t>ROS Visualisation Tools</a:t>
            </a:r>
            <a:endParaRPr b="1" sz="2000">
              <a:latin typeface="Times New Roman"/>
              <a:ea typeface="Times New Roman"/>
              <a:cs typeface="Times New Roman"/>
              <a:sym typeface="Times New Roman"/>
            </a:endParaRPr>
          </a:p>
          <a:p>
            <a:pPr indent="0" lvl="0" marL="0" rtl="0" algn="l">
              <a:spcBef>
                <a:spcPts val="1600"/>
              </a:spcBef>
              <a:spcAft>
                <a:spcPts val="0"/>
              </a:spcAft>
              <a:buNone/>
            </a:pPr>
            <a:r>
              <a:t/>
            </a:r>
            <a:endParaRPr/>
          </a:p>
        </p:txBody>
      </p:sp>
      <p:sp>
        <p:nvSpPr>
          <p:cNvPr id="225" name="Google Shape;225;p35"/>
          <p:cNvSpPr txBox="1"/>
          <p:nvPr>
            <p:ph idx="1" type="body"/>
          </p:nvPr>
        </p:nvSpPr>
        <p:spPr>
          <a:xfrm>
            <a:off x="311700" y="968200"/>
            <a:ext cx="8520600" cy="3600600"/>
          </a:xfrm>
          <a:prstGeom prst="rect">
            <a:avLst/>
          </a:prstGeom>
        </p:spPr>
        <p:txBody>
          <a:bodyPr anchorCtr="0" anchor="t" bIns="91425" lIns="91425" spcFirstLastPara="1" rIns="91425" wrap="square" tIns="91425">
            <a:noAutofit/>
          </a:bodyPr>
          <a:lstStyle/>
          <a:p>
            <a:pPr indent="0" lvl="0" marL="0" rtl="0" algn="l">
              <a:lnSpc>
                <a:spcPct val="110000"/>
              </a:lnSpc>
              <a:spcBef>
                <a:spcPts val="1500"/>
              </a:spcBef>
              <a:spcAft>
                <a:spcPts val="0"/>
              </a:spcAft>
              <a:buNone/>
            </a:pPr>
            <a:r>
              <a:rPr lang="en" sz="1400">
                <a:solidFill>
                  <a:srgbClr val="000000"/>
                </a:solidFill>
                <a:latin typeface="Times New Roman"/>
                <a:ea typeface="Times New Roman"/>
                <a:cs typeface="Times New Roman"/>
                <a:sym typeface="Times New Roman"/>
              </a:rPr>
              <a:t>3D Visualization: RVIZ. </a:t>
            </a:r>
            <a:endParaRPr sz="1400">
              <a:solidFill>
                <a:srgbClr val="000000"/>
              </a:solidFill>
              <a:latin typeface="Times New Roman"/>
              <a:ea typeface="Times New Roman"/>
              <a:cs typeface="Times New Roman"/>
              <a:sym typeface="Times New Roman"/>
            </a:endParaRPr>
          </a:p>
          <a:p>
            <a:pPr indent="0" lvl="0" marL="0" rtl="0" algn="l">
              <a:lnSpc>
                <a:spcPct val="110000"/>
              </a:lnSpc>
              <a:spcBef>
                <a:spcPts val="1500"/>
              </a:spcBef>
              <a:spcAft>
                <a:spcPts val="0"/>
              </a:spcAft>
              <a:buNone/>
            </a:pPr>
            <a:r>
              <a:rPr lang="en" sz="1400">
                <a:solidFill>
                  <a:srgbClr val="000000"/>
                </a:solidFill>
                <a:latin typeface="Times New Roman"/>
                <a:ea typeface="Times New Roman"/>
                <a:cs typeface="Times New Roman"/>
                <a:sym typeface="Times New Roman"/>
              </a:rPr>
              <a:t>Logging and Visualization Sensor Data: rosbag and rqt_bag. </a:t>
            </a:r>
            <a:endParaRPr sz="1400">
              <a:solidFill>
                <a:srgbClr val="000000"/>
              </a:solidFill>
              <a:latin typeface="Times New Roman"/>
              <a:ea typeface="Times New Roman"/>
              <a:cs typeface="Times New Roman"/>
              <a:sym typeface="Times New Roman"/>
            </a:endParaRPr>
          </a:p>
          <a:p>
            <a:pPr indent="0" lvl="0" marL="0" rtl="0" algn="l">
              <a:lnSpc>
                <a:spcPct val="110000"/>
              </a:lnSpc>
              <a:spcBef>
                <a:spcPts val="1500"/>
              </a:spcBef>
              <a:spcAft>
                <a:spcPts val="0"/>
              </a:spcAft>
              <a:buNone/>
            </a:pPr>
            <a:r>
              <a:rPr lang="en" sz="1400">
                <a:solidFill>
                  <a:srgbClr val="000000"/>
                </a:solidFill>
                <a:latin typeface="Times New Roman"/>
                <a:ea typeface="Times New Roman"/>
                <a:cs typeface="Times New Roman"/>
                <a:sym typeface="Times New Roman"/>
              </a:rPr>
              <a:t>Live plotting: rqt_plot </a:t>
            </a:r>
            <a:endParaRPr sz="1400">
              <a:solidFill>
                <a:srgbClr val="000000"/>
              </a:solidFill>
              <a:latin typeface="Times New Roman"/>
              <a:ea typeface="Times New Roman"/>
              <a:cs typeface="Times New Roman"/>
              <a:sym typeface="Times New Roman"/>
            </a:endParaRPr>
          </a:p>
          <a:p>
            <a:pPr indent="0" lvl="0" marL="0" rtl="0" algn="l">
              <a:lnSpc>
                <a:spcPct val="110000"/>
              </a:lnSpc>
              <a:spcBef>
                <a:spcPts val="1500"/>
              </a:spcBef>
              <a:spcAft>
                <a:spcPts val="0"/>
              </a:spcAft>
              <a:buNone/>
            </a:pPr>
            <a:r>
              <a:rPr lang="en" sz="1400">
                <a:solidFill>
                  <a:srgbClr val="000000"/>
                </a:solidFill>
                <a:latin typeface="Times New Roman"/>
                <a:ea typeface="Times New Roman"/>
                <a:cs typeface="Times New Roman"/>
                <a:sym typeface="Times New Roman"/>
              </a:rPr>
              <a:t>System visualization: rqt_graph</a:t>
            </a:r>
            <a:endParaRPr sz="1400">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10000"/>
              </a:lnSpc>
              <a:spcBef>
                <a:spcPts val="1500"/>
              </a:spcBef>
              <a:spcAft>
                <a:spcPts val="0"/>
              </a:spcAft>
              <a:buNone/>
            </a:pPr>
            <a:r>
              <a:t/>
            </a:r>
            <a:endParaRPr sz="1400">
              <a:solidFill>
                <a:srgbClr val="333333"/>
              </a:solidFill>
              <a:latin typeface="Times New Roman"/>
              <a:ea typeface="Times New Roman"/>
              <a:cs typeface="Times New Roman"/>
              <a:sym typeface="Times New Roman"/>
            </a:endParaRPr>
          </a:p>
          <a:p>
            <a:pPr indent="0" lvl="0" marL="0" rtl="0" algn="l">
              <a:lnSpc>
                <a:spcPct val="110000"/>
              </a:lnSpc>
              <a:spcBef>
                <a:spcPts val="1500"/>
              </a:spcBef>
              <a:spcAft>
                <a:spcPts val="0"/>
              </a:spcAft>
              <a:buClr>
                <a:schemeClr val="dk1"/>
              </a:buClr>
              <a:buSzPts val="1100"/>
              <a:buFont typeface="Arial"/>
              <a:buNone/>
            </a:pPr>
            <a:r>
              <a:t/>
            </a:r>
            <a:endParaRPr sz="1400">
              <a:solidFill>
                <a:srgbClr val="333333"/>
              </a:solidFill>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445025"/>
            <a:ext cx="85206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Summary</a:t>
            </a:r>
            <a:endParaRPr b="1" sz="2000">
              <a:latin typeface="Times New Roman"/>
              <a:ea typeface="Times New Roman"/>
              <a:cs typeface="Times New Roman"/>
              <a:sym typeface="Times New Roman"/>
            </a:endParaRPr>
          </a:p>
        </p:txBody>
      </p:sp>
      <p:pic>
        <p:nvPicPr>
          <p:cNvPr id="231" name="Google Shape;231;p36"/>
          <p:cNvPicPr preferRelativeResize="0"/>
          <p:nvPr/>
        </p:nvPicPr>
        <p:blipFill>
          <a:blip r:embed="rId3">
            <a:alphaModFix/>
          </a:blip>
          <a:stretch>
            <a:fillRect/>
          </a:stretch>
        </p:blipFill>
        <p:spPr>
          <a:xfrm>
            <a:off x="311700" y="1017725"/>
            <a:ext cx="8411650" cy="391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idx="1" type="body"/>
          </p:nvPr>
        </p:nvSpPr>
        <p:spPr>
          <a:xfrm>
            <a:off x="311700" y="325075"/>
            <a:ext cx="8520600" cy="451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6000">
                <a:latin typeface="Caveat"/>
                <a:ea typeface="Caveat"/>
                <a:cs typeface="Caveat"/>
                <a:sym typeface="Caveat"/>
              </a:rPr>
              <a:t>         </a:t>
            </a:r>
            <a:r>
              <a:rPr b="1" lang="en" sz="6000">
                <a:solidFill>
                  <a:srgbClr val="000000"/>
                </a:solidFill>
                <a:latin typeface="Caveat"/>
                <a:ea typeface="Caveat"/>
                <a:cs typeface="Caveat"/>
                <a:sym typeface="Caveat"/>
              </a:rPr>
              <a:t> Thank You !!!</a:t>
            </a:r>
            <a:endParaRPr b="1" sz="6000">
              <a:solidFill>
                <a:srgbClr val="000000"/>
              </a:solidFill>
              <a:latin typeface="Caveat"/>
              <a:ea typeface="Caveat"/>
              <a:cs typeface="Caveat"/>
              <a:sym typeface="Caveat"/>
            </a:endParaRPr>
          </a:p>
        </p:txBody>
      </p:sp>
      <p:pic>
        <p:nvPicPr>
          <p:cNvPr id="237" name="Google Shape;237;p37"/>
          <p:cNvPicPr preferRelativeResize="0"/>
          <p:nvPr/>
        </p:nvPicPr>
        <p:blipFill>
          <a:blip r:embed="rId3">
            <a:alphaModFix/>
          </a:blip>
          <a:stretch>
            <a:fillRect/>
          </a:stretch>
        </p:blipFill>
        <p:spPr>
          <a:xfrm>
            <a:off x="1831783" y="1322400"/>
            <a:ext cx="4482968" cy="32767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Robotics and Its diverse nature</a:t>
            </a:r>
            <a:endParaRPr b="1" sz="2000">
              <a:latin typeface="Times New Roman"/>
              <a:ea typeface="Times New Roman"/>
              <a:cs typeface="Times New Roman"/>
              <a:sym typeface="Times New Roman"/>
            </a:endParaRPr>
          </a:p>
        </p:txBody>
      </p:sp>
      <p:sp>
        <p:nvSpPr>
          <p:cNvPr id="71" name="Google Shape;71;p15"/>
          <p:cNvSpPr txBox="1"/>
          <p:nvPr>
            <p:ph idx="1" type="body"/>
          </p:nvPr>
        </p:nvSpPr>
        <p:spPr>
          <a:xfrm>
            <a:off x="311700" y="896875"/>
            <a:ext cx="8520600" cy="39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A ‘</a:t>
            </a:r>
            <a:r>
              <a:rPr b="1" i="1" lang="en">
                <a:solidFill>
                  <a:srgbClr val="000000"/>
                </a:solidFill>
                <a:latin typeface="Times New Roman"/>
                <a:ea typeface="Times New Roman"/>
                <a:cs typeface="Times New Roman"/>
                <a:sym typeface="Times New Roman"/>
              </a:rPr>
              <a:t>Robot</a:t>
            </a:r>
            <a:r>
              <a:rPr lang="en">
                <a:solidFill>
                  <a:srgbClr val="000000"/>
                </a:solidFill>
                <a:latin typeface="Times New Roman"/>
                <a:ea typeface="Times New Roman"/>
                <a:cs typeface="Times New Roman"/>
                <a:sym typeface="Times New Roman"/>
              </a:rPr>
              <a:t>’ an autonomous or semi-autonomous machine guided by the computer to perform a specific task. </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latin typeface="Times New Roman"/>
              <a:ea typeface="Times New Roman"/>
              <a:cs typeface="Times New Roman"/>
              <a:sym typeface="Times New Roman"/>
            </a:endParaRPr>
          </a:p>
        </p:txBody>
      </p:sp>
      <p:sp>
        <p:nvSpPr>
          <p:cNvPr id="72" name="Google Shape;72;p15"/>
          <p:cNvSpPr/>
          <p:nvPr/>
        </p:nvSpPr>
        <p:spPr>
          <a:xfrm>
            <a:off x="5836700" y="3769075"/>
            <a:ext cx="1218900" cy="110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 </a:t>
            </a:r>
            <a:r>
              <a:rPr lang="en" sz="1100"/>
              <a:t>Robotics</a:t>
            </a:r>
            <a:endParaRPr sz="1100"/>
          </a:p>
        </p:txBody>
      </p:sp>
      <p:sp>
        <p:nvSpPr>
          <p:cNvPr id="73" name="Google Shape;73;p15"/>
          <p:cNvSpPr/>
          <p:nvPr/>
        </p:nvSpPr>
        <p:spPr>
          <a:xfrm>
            <a:off x="3945200" y="1786150"/>
            <a:ext cx="1343100" cy="119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Computer Science</a:t>
            </a:r>
            <a:endParaRPr sz="1000"/>
          </a:p>
        </p:txBody>
      </p:sp>
      <p:sp>
        <p:nvSpPr>
          <p:cNvPr id="74" name="Google Shape;74;p15"/>
          <p:cNvSpPr/>
          <p:nvPr/>
        </p:nvSpPr>
        <p:spPr>
          <a:xfrm>
            <a:off x="5774600" y="1748325"/>
            <a:ext cx="1343100" cy="119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Electronics</a:t>
            </a:r>
            <a:endParaRPr sz="1000"/>
          </a:p>
        </p:txBody>
      </p:sp>
      <p:sp>
        <p:nvSpPr>
          <p:cNvPr id="75" name="Google Shape;75;p15"/>
          <p:cNvSpPr/>
          <p:nvPr/>
        </p:nvSpPr>
        <p:spPr>
          <a:xfrm>
            <a:off x="7489200" y="1748325"/>
            <a:ext cx="1343100" cy="119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Mechanical</a:t>
            </a:r>
            <a:endParaRPr sz="1000"/>
          </a:p>
        </p:txBody>
      </p:sp>
      <p:cxnSp>
        <p:nvCxnSpPr>
          <p:cNvPr id="76" name="Google Shape;76;p15"/>
          <p:cNvCxnSpPr>
            <a:stCxn id="72" idx="1"/>
            <a:endCxn id="73" idx="5"/>
          </p:cNvCxnSpPr>
          <p:nvPr/>
        </p:nvCxnSpPr>
        <p:spPr>
          <a:xfrm rot="10800000">
            <a:off x="5091504" y="2802504"/>
            <a:ext cx="923700" cy="1128600"/>
          </a:xfrm>
          <a:prstGeom prst="straightConnector1">
            <a:avLst/>
          </a:prstGeom>
          <a:noFill/>
          <a:ln cap="flat" cmpd="sng" w="9525">
            <a:solidFill>
              <a:schemeClr val="dk2"/>
            </a:solidFill>
            <a:prstDash val="solid"/>
            <a:round/>
            <a:headEnd len="med" w="med" type="none"/>
            <a:tailEnd len="med" w="med" type="none"/>
          </a:ln>
        </p:spPr>
      </p:cxnSp>
      <p:cxnSp>
        <p:nvCxnSpPr>
          <p:cNvPr id="77" name="Google Shape;77;p15"/>
          <p:cNvCxnSpPr>
            <a:stCxn id="74" idx="4"/>
            <a:endCxn id="72" idx="0"/>
          </p:cNvCxnSpPr>
          <p:nvPr/>
        </p:nvCxnSpPr>
        <p:spPr>
          <a:xfrm>
            <a:off x="6446150" y="2939025"/>
            <a:ext cx="0" cy="83010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15"/>
          <p:cNvCxnSpPr>
            <a:stCxn id="75" idx="3"/>
            <a:endCxn id="72" idx="7"/>
          </p:cNvCxnSpPr>
          <p:nvPr/>
        </p:nvCxnSpPr>
        <p:spPr>
          <a:xfrm flipH="1">
            <a:off x="6877092" y="2764651"/>
            <a:ext cx="808800" cy="1166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What is ROS?</a:t>
            </a:r>
            <a:endParaRPr b="1" sz="2000">
              <a:latin typeface="Times New Roman"/>
              <a:ea typeface="Times New Roman"/>
              <a:cs typeface="Times New Roman"/>
              <a:sym typeface="Times New Roman"/>
            </a:endParaRPr>
          </a:p>
        </p:txBody>
      </p:sp>
      <p:sp>
        <p:nvSpPr>
          <p:cNvPr id="84" name="Google Shape;84;p16"/>
          <p:cNvSpPr txBox="1"/>
          <p:nvPr>
            <p:ph idx="1" type="body"/>
          </p:nvPr>
        </p:nvSpPr>
        <p:spPr>
          <a:xfrm>
            <a:off x="311700" y="872750"/>
            <a:ext cx="8520600" cy="363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latin typeface="Times New Roman"/>
                <a:ea typeface="Times New Roman"/>
                <a:cs typeface="Times New Roman"/>
                <a:sym typeface="Times New Roman"/>
              </a:rPr>
              <a:t>ROS is a multi-robot platform or a “</a:t>
            </a:r>
            <a:r>
              <a:rPr b="1" i="1" lang="en">
                <a:solidFill>
                  <a:srgbClr val="000000"/>
                </a:solidFill>
                <a:latin typeface="Times New Roman"/>
                <a:ea typeface="Times New Roman"/>
                <a:cs typeface="Times New Roman"/>
                <a:sym typeface="Times New Roman"/>
              </a:rPr>
              <a:t>Federated</a:t>
            </a:r>
            <a:r>
              <a:rPr b="1" lang="en">
                <a:solidFill>
                  <a:srgbClr val="000000"/>
                </a:solidFill>
                <a:latin typeface="Times New Roman"/>
                <a:ea typeface="Times New Roman"/>
                <a:cs typeface="Times New Roman"/>
                <a:sym typeface="Times New Roman"/>
              </a:rPr>
              <a:t>”</a:t>
            </a:r>
            <a:r>
              <a:rPr lang="en">
                <a:solidFill>
                  <a:srgbClr val="000000"/>
                </a:solidFill>
                <a:latin typeface="Times New Roman"/>
                <a:ea typeface="Times New Roman"/>
                <a:cs typeface="Times New Roman"/>
                <a:sym typeface="Times New Roman"/>
              </a:rPr>
              <a:t> open source robotics stack mainly used as set of tools and packages for software development in robotics domain. </a:t>
            </a:r>
            <a:endParaRPr>
              <a:solidFill>
                <a:srgbClr val="000000"/>
              </a:solidFill>
              <a:latin typeface="Times New Roman"/>
              <a:ea typeface="Times New Roman"/>
              <a:cs typeface="Times New Roman"/>
              <a:sym typeface="Times New Roman"/>
            </a:endParaRPr>
          </a:p>
        </p:txBody>
      </p:sp>
      <p:pic>
        <p:nvPicPr>
          <p:cNvPr id="85" name="Google Shape;85;p16"/>
          <p:cNvPicPr preferRelativeResize="0"/>
          <p:nvPr/>
        </p:nvPicPr>
        <p:blipFill>
          <a:blip r:embed="rId3">
            <a:alphaModFix/>
          </a:blip>
          <a:stretch>
            <a:fillRect/>
          </a:stretch>
        </p:blipFill>
        <p:spPr>
          <a:xfrm>
            <a:off x="0" y="1793447"/>
            <a:ext cx="9144001" cy="15566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What ROS is not ?</a:t>
            </a:r>
            <a:endParaRPr b="1" sz="2000">
              <a:latin typeface="Times New Roman"/>
              <a:ea typeface="Times New Roman"/>
              <a:cs typeface="Times New Roman"/>
              <a:sym typeface="Times New Roman"/>
            </a:endParaRPr>
          </a:p>
        </p:txBody>
      </p:sp>
      <p:sp>
        <p:nvSpPr>
          <p:cNvPr id="91" name="Google Shape;91;p17"/>
          <p:cNvSpPr txBox="1"/>
          <p:nvPr>
            <p:ph idx="1" type="body"/>
          </p:nvPr>
        </p:nvSpPr>
        <p:spPr>
          <a:xfrm>
            <a:off x="311700" y="1152475"/>
            <a:ext cx="8520600" cy="375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ROS is </a:t>
            </a:r>
            <a:r>
              <a:rPr b="1" lang="en">
                <a:solidFill>
                  <a:srgbClr val="000000"/>
                </a:solidFill>
                <a:latin typeface="Times New Roman"/>
                <a:ea typeface="Times New Roman"/>
                <a:cs typeface="Times New Roman"/>
                <a:sym typeface="Times New Roman"/>
              </a:rPr>
              <a:t>not</a:t>
            </a:r>
            <a:r>
              <a:rPr lang="en">
                <a:solidFill>
                  <a:srgbClr val="000000"/>
                </a:solidFill>
                <a:latin typeface="Times New Roman"/>
                <a:ea typeface="Times New Roman"/>
                <a:cs typeface="Times New Roman"/>
                <a:sym typeface="Times New Roman"/>
              </a:rPr>
              <a:t> a programming language. </a:t>
            </a:r>
            <a:endParaRPr>
              <a:solidFill>
                <a:srgbClr val="000000"/>
              </a:solidFill>
              <a:latin typeface="Times New Roman"/>
              <a:ea typeface="Times New Roman"/>
              <a:cs typeface="Times New Roman"/>
              <a:sym typeface="Times New Roman"/>
            </a:endParaRPr>
          </a:p>
          <a:p>
            <a:pPr indent="0" lvl="0" marL="457200" rtl="0" algn="l">
              <a:spcBef>
                <a:spcPts val="1600"/>
              </a:spcBef>
              <a:spcAft>
                <a:spcPts val="0"/>
              </a:spcAft>
              <a:buNone/>
            </a:pPr>
            <a:r>
              <a:rPr lang="en">
                <a:solidFill>
                  <a:srgbClr val="000000"/>
                </a:solidFill>
                <a:latin typeface="Times New Roman"/>
                <a:ea typeface="Times New Roman"/>
                <a:cs typeface="Times New Roman"/>
                <a:sym typeface="Times New Roman"/>
              </a:rPr>
              <a:t>(c++, Java, Python)</a:t>
            </a:r>
            <a:endParaRPr>
              <a:solidFill>
                <a:srgbClr val="000000"/>
              </a:solidFill>
              <a:latin typeface="Times New Roman"/>
              <a:ea typeface="Times New Roman"/>
              <a:cs typeface="Times New Roman"/>
              <a:sym typeface="Times New Roman"/>
            </a:endParaRPr>
          </a:p>
          <a:p>
            <a:pPr indent="-342900" lvl="0" marL="457200" rtl="0" algn="l">
              <a:spcBef>
                <a:spcPts val="16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ROS is </a:t>
            </a:r>
            <a:r>
              <a:rPr b="1" lang="en">
                <a:solidFill>
                  <a:srgbClr val="000000"/>
                </a:solidFill>
                <a:latin typeface="Times New Roman"/>
                <a:ea typeface="Times New Roman"/>
                <a:cs typeface="Times New Roman"/>
                <a:sym typeface="Times New Roman"/>
              </a:rPr>
              <a:t>not </a:t>
            </a:r>
            <a:r>
              <a:rPr lang="en">
                <a:solidFill>
                  <a:srgbClr val="000000"/>
                </a:solidFill>
                <a:latin typeface="Times New Roman"/>
                <a:ea typeface="Times New Roman"/>
                <a:cs typeface="Times New Roman"/>
                <a:sym typeface="Times New Roman"/>
              </a:rPr>
              <a:t>a library.</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rgbClr val="000000"/>
                </a:solidFill>
                <a:latin typeface="Times New Roman"/>
                <a:ea typeface="Times New Roman"/>
                <a:cs typeface="Times New Roman"/>
                <a:sym typeface="Times New Roman"/>
              </a:rPr>
              <a:t>        But it has client libraries, a central server, a set of command line and graphical tools</a:t>
            </a:r>
            <a:endParaRPr>
              <a:solidFill>
                <a:srgbClr val="000000"/>
              </a:solidFill>
              <a:latin typeface="Times New Roman"/>
              <a:ea typeface="Times New Roman"/>
              <a:cs typeface="Times New Roman"/>
              <a:sym typeface="Times New Roman"/>
            </a:endParaRPr>
          </a:p>
          <a:p>
            <a:pPr indent="-342900" lvl="0" marL="457200" rtl="0" algn="l">
              <a:spcBef>
                <a:spcPts val="12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ROS is </a:t>
            </a:r>
            <a:r>
              <a:rPr b="1" lang="en">
                <a:solidFill>
                  <a:srgbClr val="000000"/>
                </a:solidFill>
                <a:latin typeface="Times New Roman"/>
                <a:ea typeface="Times New Roman"/>
                <a:cs typeface="Times New Roman"/>
                <a:sym typeface="Times New Roman"/>
              </a:rPr>
              <a:t>not</a:t>
            </a:r>
            <a:r>
              <a:rPr lang="en">
                <a:solidFill>
                  <a:srgbClr val="000000"/>
                </a:solidFill>
                <a:latin typeface="Times New Roman"/>
                <a:ea typeface="Times New Roman"/>
                <a:cs typeface="Times New Roman"/>
                <a:sym typeface="Times New Roman"/>
              </a:rPr>
              <a:t> an IDE.</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
                <a:solidFill>
                  <a:srgbClr val="000000"/>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it can be used with most popular IDEs. (Eclipse, CLion, PyCharm, Qt creator etc.)</a:t>
            </a:r>
            <a:endParaRPr>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rPr lang="en">
                <a:solidFill>
                  <a:srgbClr val="000000"/>
                </a:solidFill>
                <a:latin typeface="Times New Roman"/>
                <a:ea typeface="Times New Roman"/>
                <a:cs typeface="Times New Roman"/>
                <a:sym typeface="Times New Roman"/>
              </a:rPr>
              <a:t>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ROS Software Types</a:t>
            </a:r>
            <a:endParaRPr b="1" sz="2000">
              <a:latin typeface="Times New Roman"/>
              <a:ea typeface="Times New Roman"/>
              <a:cs typeface="Times New Roman"/>
              <a:sym typeface="Times New Roman"/>
            </a:endParaRPr>
          </a:p>
        </p:txBody>
      </p:sp>
      <p:sp>
        <p:nvSpPr>
          <p:cNvPr id="97" name="Google Shape;97;p18"/>
          <p:cNvSpPr/>
          <p:nvPr/>
        </p:nvSpPr>
        <p:spPr>
          <a:xfrm>
            <a:off x="622400" y="1495500"/>
            <a:ext cx="2420400" cy="280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highlight>
                  <a:srgbClr val="FFFFFF"/>
                </a:highlight>
                <a:latin typeface="Times New Roman"/>
                <a:ea typeface="Times New Roman"/>
                <a:cs typeface="Times New Roman"/>
                <a:sym typeface="Times New Roman"/>
              </a:rPr>
              <a:t>Language-and platform-independent tools used for building and distributing ROS-based software</a:t>
            </a:r>
            <a:endParaRPr b="1" sz="1800">
              <a:highlight>
                <a:srgbClr val="FFFFFF"/>
              </a:highlight>
              <a:latin typeface="Times New Roman"/>
              <a:ea typeface="Times New Roman"/>
              <a:cs typeface="Times New Roman"/>
              <a:sym typeface="Times New Roman"/>
            </a:endParaRPr>
          </a:p>
        </p:txBody>
      </p:sp>
      <p:sp>
        <p:nvSpPr>
          <p:cNvPr id="98" name="Google Shape;98;p18"/>
          <p:cNvSpPr/>
          <p:nvPr/>
        </p:nvSpPr>
        <p:spPr>
          <a:xfrm>
            <a:off x="3506475" y="1495500"/>
            <a:ext cx="2420400" cy="280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222222"/>
                </a:solidFill>
                <a:highlight>
                  <a:srgbClr val="FFFFFF"/>
                </a:highlight>
                <a:latin typeface="Times New Roman"/>
                <a:ea typeface="Times New Roman"/>
                <a:cs typeface="Times New Roman"/>
                <a:sym typeface="Times New Roman"/>
              </a:rPr>
              <a:t>ROS client library implementations such as roscpp, rospy, and roslisp.</a:t>
            </a:r>
            <a:endParaRPr b="1" sz="1800">
              <a:highlight>
                <a:srgbClr val="FFFFFF"/>
              </a:highlight>
              <a:latin typeface="Times New Roman"/>
              <a:ea typeface="Times New Roman"/>
              <a:cs typeface="Times New Roman"/>
              <a:sym typeface="Times New Roman"/>
            </a:endParaRPr>
          </a:p>
        </p:txBody>
      </p:sp>
      <p:sp>
        <p:nvSpPr>
          <p:cNvPr id="99" name="Google Shape;99;p18"/>
          <p:cNvSpPr/>
          <p:nvPr/>
        </p:nvSpPr>
        <p:spPr>
          <a:xfrm>
            <a:off x="6390550" y="1495500"/>
            <a:ext cx="2420400" cy="280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222222"/>
                </a:solidFill>
                <a:highlight>
                  <a:srgbClr val="FFFFFF"/>
                </a:highlight>
                <a:latin typeface="Times New Roman"/>
                <a:ea typeface="Times New Roman"/>
                <a:cs typeface="Times New Roman"/>
                <a:sym typeface="Times New Roman"/>
              </a:rPr>
              <a:t>Packages containing application-related code which uses one or more ROS client libraries.</a:t>
            </a:r>
            <a:endParaRPr b="1" sz="1800">
              <a:highlight>
                <a:srgbClr val="FFFFFF"/>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The Working</a:t>
            </a:r>
            <a:endParaRPr b="1" sz="2000">
              <a:latin typeface="Times New Roman"/>
              <a:ea typeface="Times New Roman"/>
              <a:cs typeface="Times New Roman"/>
              <a:sym typeface="Times New Roman"/>
            </a:endParaRPr>
          </a:p>
        </p:txBody>
      </p:sp>
      <p:pic>
        <p:nvPicPr>
          <p:cNvPr id="105" name="Google Shape;105;p19"/>
          <p:cNvPicPr preferRelativeResize="0"/>
          <p:nvPr/>
        </p:nvPicPr>
        <p:blipFill>
          <a:blip r:embed="rId3">
            <a:alphaModFix/>
          </a:blip>
          <a:stretch>
            <a:fillRect/>
          </a:stretch>
        </p:blipFill>
        <p:spPr>
          <a:xfrm>
            <a:off x="381275" y="1057225"/>
            <a:ext cx="3446600" cy="1318700"/>
          </a:xfrm>
          <a:prstGeom prst="rect">
            <a:avLst/>
          </a:prstGeom>
          <a:noFill/>
          <a:ln>
            <a:noFill/>
          </a:ln>
        </p:spPr>
      </p:pic>
      <p:pic>
        <p:nvPicPr>
          <p:cNvPr id="106" name="Google Shape;106;p19"/>
          <p:cNvPicPr preferRelativeResize="0"/>
          <p:nvPr/>
        </p:nvPicPr>
        <p:blipFill>
          <a:blip r:embed="rId4">
            <a:alphaModFix/>
          </a:blip>
          <a:stretch>
            <a:fillRect/>
          </a:stretch>
        </p:blipFill>
        <p:spPr>
          <a:xfrm>
            <a:off x="3608001" y="2437955"/>
            <a:ext cx="5535999" cy="2705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ROS Concepts </a:t>
            </a:r>
            <a:endParaRPr b="1" sz="2000">
              <a:latin typeface="Times New Roman"/>
              <a:ea typeface="Times New Roman"/>
              <a:cs typeface="Times New Roman"/>
              <a:sym typeface="Times New Roman"/>
            </a:endParaRPr>
          </a:p>
        </p:txBody>
      </p:sp>
      <p:pic>
        <p:nvPicPr>
          <p:cNvPr id="112" name="Google Shape;112;p20"/>
          <p:cNvPicPr preferRelativeResize="0"/>
          <p:nvPr/>
        </p:nvPicPr>
        <p:blipFill>
          <a:blip r:embed="rId3">
            <a:alphaModFix/>
          </a:blip>
          <a:stretch>
            <a:fillRect/>
          </a:stretch>
        </p:blipFill>
        <p:spPr>
          <a:xfrm>
            <a:off x="371700" y="1152475"/>
            <a:ext cx="4253125" cy="31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ROS Distros</a:t>
            </a:r>
            <a:endParaRPr b="1" sz="2000">
              <a:latin typeface="Times New Roman"/>
              <a:ea typeface="Times New Roman"/>
              <a:cs typeface="Times New Roman"/>
              <a:sym typeface="Times New Roman"/>
            </a:endParaRPr>
          </a:p>
        </p:txBody>
      </p:sp>
      <p:pic>
        <p:nvPicPr>
          <p:cNvPr id="118" name="Google Shape;118;p21"/>
          <p:cNvPicPr preferRelativeResize="0"/>
          <p:nvPr/>
        </p:nvPicPr>
        <p:blipFill>
          <a:blip r:embed="rId3">
            <a:alphaModFix/>
          </a:blip>
          <a:stretch>
            <a:fillRect/>
          </a:stretch>
        </p:blipFill>
        <p:spPr>
          <a:xfrm>
            <a:off x="3657950" y="2548488"/>
            <a:ext cx="1719725" cy="510125"/>
          </a:xfrm>
          <a:prstGeom prst="rect">
            <a:avLst/>
          </a:prstGeom>
          <a:noFill/>
          <a:ln>
            <a:noFill/>
          </a:ln>
        </p:spPr>
      </p:pic>
      <p:pic>
        <p:nvPicPr>
          <p:cNvPr id="119" name="Google Shape;119;p21"/>
          <p:cNvPicPr preferRelativeResize="0"/>
          <p:nvPr/>
        </p:nvPicPr>
        <p:blipFill>
          <a:blip r:embed="rId4">
            <a:alphaModFix/>
          </a:blip>
          <a:stretch>
            <a:fillRect/>
          </a:stretch>
        </p:blipFill>
        <p:spPr>
          <a:xfrm>
            <a:off x="1525172" y="3580525"/>
            <a:ext cx="1211701" cy="1187675"/>
          </a:xfrm>
          <a:prstGeom prst="rect">
            <a:avLst/>
          </a:prstGeom>
          <a:noFill/>
          <a:ln>
            <a:noFill/>
          </a:ln>
          <a:effectLst>
            <a:reflection blurRad="0" dir="5400000" dist="38100" endA="0" endPos="30000" fadeDir="5400012" kx="0" rotWithShape="0" algn="bl" stPos="0" sy="-100000" ky="0"/>
          </a:effectLst>
        </p:spPr>
      </p:pic>
      <p:pic>
        <p:nvPicPr>
          <p:cNvPr id="120" name="Google Shape;120;p21"/>
          <p:cNvPicPr preferRelativeResize="0"/>
          <p:nvPr/>
        </p:nvPicPr>
        <p:blipFill>
          <a:blip r:embed="rId5">
            <a:alphaModFix/>
          </a:blip>
          <a:stretch>
            <a:fillRect/>
          </a:stretch>
        </p:blipFill>
        <p:spPr>
          <a:xfrm>
            <a:off x="3882510" y="3489625"/>
            <a:ext cx="1380625" cy="1369476"/>
          </a:xfrm>
          <a:prstGeom prst="rect">
            <a:avLst/>
          </a:prstGeom>
          <a:noFill/>
          <a:ln>
            <a:noFill/>
          </a:ln>
          <a:effectLst>
            <a:reflection blurRad="0" dir="5400000" dist="38100" endA="0" endPos="30000" fadeDir="5400012" kx="0" rotWithShape="0" algn="bl" stPos="0" sy="-100000" ky="0"/>
          </a:effectLst>
        </p:spPr>
      </p:pic>
      <p:pic>
        <p:nvPicPr>
          <p:cNvPr id="121" name="Google Shape;121;p21"/>
          <p:cNvPicPr preferRelativeResize="0"/>
          <p:nvPr/>
        </p:nvPicPr>
        <p:blipFill>
          <a:blip r:embed="rId6">
            <a:alphaModFix/>
          </a:blip>
          <a:stretch>
            <a:fillRect/>
          </a:stretch>
        </p:blipFill>
        <p:spPr>
          <a:xfrm>
            <a:off x="1477387" y="1149696"/>
            <a:ext cx="1202438" cy="874100"/>
          </a:xfrm>
          <a:prstGeom prst="rect">
            <a:avLst/>
          </a:prstGeom>
          <a:noFill/>
          <a:ln>
            <a:noFill/>
          </a:ln>
          <a:effectLst>
            <a:reflection blurRad="0" dir="5400000" dist="38100" endA="0" endPos="30000" fadeDir="5400012" kx="0" rotWithShape="0" algn="bl" stPos="0" sy="-100000" ky="0"/>
          </a:effectLst>
        </p:spPr>
      </p:pic>
      <p:pic>
        <p:nvPicPr>
          <p:cNvPr id="122" name="Google Shape;122;p21"/>
          <p:cNvPicPr preferRelativeResize="0"/>
          <p:nvPr/>
        </p:nvPicPr>
        <p:blipFill>
          <a:blip r:embed="rId7">
            <a:alphaModFix/>
          </a:blip>
          <a:stretch>
            <a:fillRect/>
          </a:stretch>
        </p:blipFill>
        <p:spPr>
          <a:xfrm>
            <a:off x="3657950" y="938012"/>
            <a:ext cx="1629097" cy="1007703"/>
          </a:xfrm>
          <a:prstGeom prst="rect">
            <a:avLst/>
          </a:prstGeom>
          <a:noFill/>
          <a:ln>
            <a:noFill/>
          </a:ln>
          <a:effectLst>
            <a:reflection blurRad="0" dir="5400000" dist="38100" endA="0" endPos="30000" fadeDir="5400012" kx="0" rotWithShape="0" algn="bl" stPos="0" sy="-100000" ky="0"/>
          </a:effectLst>
        </p:spPr>
      </p:pic>
      <p:pic>
        <p:nvPicPr>
          <p:cNvPr id="123" name="Google Shape;123;p21"/>
          <p:cNvPicPr preferRelativeResize="0"/>
          <p:nvPr/>
        </p:nvPicPr>
        <p:blipFill>
          <a:blip r:embed="rId8">
            <a:alphaModFix/>
          </a:blip>
          <a:stretch>
            <a:fillRect/>
          </a:stretch>
        </p:blipFill>
        <p:spPr>
          <a:xfrm>
            <a:off x="6440252" y="859925"/>
            <a:ext cx="1211703" cy="1116333"/>
          </a:xfrm>
          <a:prstGeom prst="rect">
            <a:avLst/>
          </a:prstGeom>
          <a:noFill/>
          <a:ln>
            <a:noFill/>
          </a:ln>
          <a:effectLst>
            <a:reflection blurRad="0" dir="5400000" dist="38100" endA="0" endPos="30000" fadeDir="5400012" kx="0" rotWithShape="0" algn="bl" stPos="0" sy="-100000" ky="0"/>
          </a:effectLst>
        </p:spPr>
      </p:pic>
      <p:pic>
        <p:nvPicPr>
          <p:cNvPr id="124" name="Google Shape;124;p21"/>
          <p:cNvPicPr preferRelativeResize="0"/>
          <p:nvPr/>
        </p:nvPicPr>
        <p:blipFill>
          <a:blip r:embed="rId9">
            <a:alphaModFix/>
          </a:blip>
          <a:stretch>
            <a:fillRect/>
          </a:stretch>
        </p:blipFill>
        <p:spPr>
          <a:xfrm>
            <a:off x="6408776" y="3637413"/>
            <a:ext cx="1380628" cy="1294839"/>
          </a:xfrm>
          <a:prstGeom prst="rect">
            <a:avLst/>
          </a:prstGeom>
          <a:noFill/>
          <a:ln>
            <a:noFill/>
          </a:ln>
          <a:effectLst>
            <a:reflection blurRad="0" dir="5400000" dist="38100" endA="0" endPos="30000" fadeDir="5400012" kx="0" rotWithShape="0" algn="bl" stPos="0" sy="-100000" ky="0"/>
          </a:effectLst>
        </p:spPr>
      </p:pic>
      <p:cxnSp>
        <p:nvCxnSpPr>
          <p:cNvPr id="125" name="Google Shape;125;p21"/>
          <p:cNvCxnSpPr>
            <a:stCxn id="118" idx="0"/>
          </p:cNvCxnSpPr>
          <p:nvPr/>
        </p:nvCxnSpPr>
        <p:spPr>
          <a:xfrm flipH="1" rot="10800000">
            <a:off x="4517812" y="2023788"/>
            <a:ext cx="1800" cy="524700"/>
          </a:xfrm>
          <a:prstGeom prst="straightConnector1">
            <a:avLst/>
          </a:prstGeom>
          <a:noFill/>
          <a:ln cap="flat" cmpd="sng" w="9525">
            <a:solidFill>
              <a:schemeClr val="dk2"/>
            </a:solidFill>
            <a:prstDash val="solid"/>
            <a:round/>
            <a:headEnd len="med" w="med" type="none"/>
            <a:tailEnd len="med" w="med" type="none"/>
          </a:ln>
        </p:spPr>
      </p:cxnSp>
      <p:cxnSp>
        <p:nvCxnSpPr>
          <p:cNvPr id="126" name="Google Shape;126;p21"/>
          <p:cNvCxnSpPr/>
          <p:nvPr/>
        </p:nvCxnSpPr>
        <p:spPr>
          <a:xfrm rot="10800000">
            <a:off x="2736875" y="2118225"/>
            <a:ext cx="713100" cy="461400"/>
          </a:xfrm>
          <a:prstGeom prst="straightConnector1">
            <a:avLst/>
          </a:prstGeom>
          <a:noFill/>
          <a:ln cap="flat" cmpd="sng" w="9525">
            <a:solidFill>
              <a:schemeClr val="dk2"/>
            </a:solidFill>
            <a:prstDash val="solid"/>
            <a:round/>
            <a:headEnd len="med" w="med" type="none"/>
            <a:tailEnd len="med" w="med" type="none"/>
          </a:ln>
        </p:spPr>
      </p:cxnSp>
      <p:cxnSp>
        <p:nvCxnSpPr>
          <p:cNvPr id="127" name="Google Shape;127;p21"/>
          <p:cNvCxnSpPr/>
          <p:nvPr/>
        </p:nvCxnSpPr>
        <p:spPr>
          <a:xfrm flipH="1">
            <a:off x="2862775" y="3135375"/>
            <a:ext cx="660600" cy="3774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21"/>
          <p:cNvCxnSpPr/>
          <p:nvPr/>
        </p:nvCxnSpPr>
        <p:spPr>
          <a:xfrm flipH="1">
            <a:off x="4540525" y="3229750"/>
            <a:ext cx="10500" cy="199200"/>
          </a:xfrm>
          <a:prstGeom prst="straightConnector1">
            <a:avLst/>
          </a:prstGeom>
          <a:noFill/>
          <a:ln cap="flat" cmpd="sng" w="9525">
            <a:solidFill>
              <a:schemeClr val="dk2"/>
            </a:solidFill>
            <a:prstDash val="solid"/>
            <a:round/>
            <a:headEnd len="med" w="med" type="none"/>
            <a:tailEnd len="med" w="med" type="none"/>
          </a:ln>
        </p:spPr>
      </p:cxnSp>
      <p:cxnSp>
        <p:nvCxnSpPr>
          <p:cNvPr id="129" name="Google Shape;129;p21"/>
          <p:cNvCxnSpPr/>
          <p:nvPr/>
        </p:nvCxnSpPr>
        <p:spPr>
          <a:xfrm>
            <a:off x="5473825" y="3114425"/>
            <a:ext cx="838800" cy="5976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21"/>
          <p:cNvCxnSpPr/>
          <p:nvPr/>
        </p:nvCxnSpPr>
        <p:spPr>
          <a:xfrm flipH="1" rot="10800000">
            <a:off x="5589175" y="2044800"/>
            <a:ext cx="702600" cy="47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